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2"/>
  </p:notesMasterIdLst>
  <p:sldIdLst>
    <p:sldId id="256" r:id="rId2"/>
    <p:sldId id="257" r:id="rId3"/>
    <p:sldId id="258" r:id="rId4"/>
    <p:sldId id="289" r:id="rId5"/>
    <p:sldId id="290" r:id="rId6"/>
    <p:sldId id="291" r:id="rId7"/>
    <p:sldId id="292"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93" r:id="rId21"/>
    <p:sldId id="294" r:id="rId22"/>
    <p:sldId id="271" r:id="rId23"/>
    <p:sldId id="272" r:id="rId24"/>
    <p:sldId id="273" r:id="rId25"/>
    <p:sldId id="274" r:id="rId26"/>
    <p:sldId id="275" r:id="rId27"/>
    <p:sldId id="276" r:id="rId28"/>
    <p:sldId id="277" r:id="rId29"/>
    <p:sldId id="278" r:id="rId30"/>
    <p:sldId id="279" r:id="rId31"/>
    <p:sldId id="295" r:id="rId32"/>
    <p:sldId id="280" r:id="rId33"/>
    <p:sldId id="281" r:id="rId34"/>
    <p:sldId id="282" r:id="rId35"/>
    <p:sldId id="283" r:id="rId36"/>
    <p:sldId id="284" r:id="rId37"/>
    <p:sldId id="285" r:id="rId38"/>
    <p:sldId id="286" r:id="rId39"/>
    <p:sldId id="287" r:id="rId40"/>
    <p:sldId id="288" r:id="rId4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164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6057253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10" name="Shape 1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8396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64" name="Shape 1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4943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70" name="Shape 1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68699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76" name="Shape 1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8246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82" name="Shape 1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9141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98066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94" name="Shape 1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82504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891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07" name="Shape 2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33400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13" name="Shape 2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2955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19" name="Shape 2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5656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1996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25" name="Shape 2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1077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31" name="Shape 2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12388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37" name="Shape 2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91187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43" name="Shape 2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45937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9" name="Shape 24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a:solidFill>
                  <a:schemeClr val="dk1"/>
                </a:solidFill>
                <a:latin typeface="Calibri"/>
                <a:ea typeface="Calibri"/>
                <a:cs typeface="Calibri"/>
                <a:sym typeface="Calibri"/>
              </a:rPr>
              <a:t>Last question is for reporting purposes only. Even if victim of sexual assault was under the influence, they can still press charges!!</a:t>
            </a:r>
          </a:p>
        </p:txBody>
      </p:sp>
      <p:sp>
        <p:nvSpPr>
          <p:cNvPr id="250" name="Shape 25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30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048798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56" name="Shape 2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91651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62" name="Shape 26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a:solidFill>
                  <a:schemeClr val="dk1"/>
                </a:solidFill>
                <a:latin typeface="Calibri"/>
                <a:ea typeface="Calibri"/>
                <a:cs typeface="Calibri"/>
                <a:sym typeface="Calibri"/>
              </a:rPr>
              <a:t>For consent, was consent given at the beginning then assailant was told to stop? If he/she did not stop, it is still an offense. Consent can be revoked at ANY time!</a:t>
            </a:r>
          </a:p>
        </p:txBody>
      </p:sp>
      <p:sp>
        <p:nvSpPr>
          <p:cNvPr id="263" name="Shape 26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33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934350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69" name="Shape 2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22488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75" name="Shape 2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12537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81" name="Shape 2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528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22" name="Shape 1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71046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Shape 2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87" name="Shape 2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14899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93" name="Shape 2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72381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Shape 2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99" name="Shape 2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74234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Shape 3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305" name="Shape 3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063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28" name="Shape 1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14998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8481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40" name="Shape 1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4445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46" name="Shape 1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2158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52" name="Shape 1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3308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58" name="Shape 1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9880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8"/>
        <p:cNvGrpSpPr/>
        <p:nvPr/>
      </p:nvGrpSpPr>
      <p:grpSpPr>
        <a:xfrm>
          <a:off x="0" y="0"/>
          <a:ext cx="0" cy="0"/>
          <a:chOff x="0" y="0"/>
          <a:chExt cx="0" cy="0"/>
        </a:xfrm>
      </p:grpSpPr>
      <p:sp>
        <p:nvSpPr>
          <p:cNvPr id="29" name="Shape 29"/>
          <p:cNvSpPr/>
          <p:nvPr/>
        </p:nvSpPr>
        <p:spPr>
          <a:xfrm rot="10800000" flipH="1">
            <a:off x="5410182" y="3810000"/>
            <a:ext cx="3733819" cy="91087"/>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30" name="Shape 30"/>
          <p:cNvSpPr/>
          <p:nvPr/>
        </p:nvSpPr>
        <p:spPr>
          <a:xfrm rot="10800000" flipH="1">
            <a:off x="5410200" y="3897009"/>
            <a:ext cx="3733800" cy="192023"/>
          </a:xfrm>
          <a:prstGeom prst="rect">
            <a:avLst/>
          </a:prstGeom>
          <a:solidFill>
            <a:schemeClr val="accent2">
              <a:alpha val="4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31" name="Shape 31"/>
          <p:cNvSpPr/>
          <p:nvPr/>
        </p:nvSpPr>
        <p:spPr>
          <a:xfrm rot="10800000" flipH="1">
            <a:off x="5410200" y="4115166"/>
            <a:ext cx="3733800" cy="9143"/>
          </a:xfrm>
          <a:prstGeom prst="rect">
            <a:avLst/>
          </a:prstGeom>
          <a:solidFill>
            <a:schemeClr val="accent2">
              <a:alpha val="64705"/>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32" name="Shape 32"/>
          <p:cNvSpPr/>
          <p:nvPr/>
        </p:nvSpPr>
        <p:spPr>
          <a:xfrm rot="10800000" flipH="1">
            <a:off x="5410200" y="4164403"/>
            <a:ext cx="1965959" cy="18287"/>
          </a:xfrm>
          <a:prstGeom prst="rect">
            <a:avLst/>
          </a:prstGeom>
          <a:solidFill>
            <a:schemeClr val="accent2">
              <a:alpha val="60000"/>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33" name="Shape 33"/>
          <p:cNvSpPr/>
          <p:nvPr/>
        </p:nvSpPr>
        <p:spPr>
          <a:xfrm rot="10800000" flipH="1">
            <a:off x="5410200" y="4199572"/>
            <a:ext cx="1965959" cy="9143"/>
          </a:xfrm>
          <a:prstGeom prst="rect">
            <a:avLst/>
          </a:prstGeom>
          <a:solidFill>
            <a:schemeClr val="accent2">
              <a:alpha val="64705"/>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34" name="Shape 34"/>
          <p:cNvSpPr/>
          <p:nvPr/>
        </p:nvSpPr>
        <p:spPr>
          <a:xfrm>
            <a:off x="5410200" y="3962400"/>
            <a:ext cx="3063240" cy="27431"/>
          </a:xfrm>
          <a:prstGeom prst="roundRect">
            <a:avLst>
              <a:gd name="adj" fmla="val 16667"/>
            </a:avLst>
          </a:prstGeom>
          <a:solidFill>
            <a:schemeClr val="l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35" name="Shape 35"/>
          <p:cNvSpPr/>
          <p:nvPr/>
        </p:nvSpPr>
        <p:spPr>
          <a:xfrm>
            <a:off x="7376507" y="4060982"/>
            <a:ext cx="1600199" cy="36575"/>
          </a:xfrm>
          <a:prstGeom prst="roundRect">
            <a:avLst>
              <a:gd name="adj" fmla="val 16667"/>
            </a:avLst>
          </a:prstGeom>
          <a:solidFill>
            <a:schemeClr val="l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36" name="Shape 36"/>
          <p:cNvSpPr/>
          <p:nvPr/>
        </p:nvSpPr>
        <p:spPr>
          <a:xfrm>
            <a:off x="0" y="3649662"/>
            <a:ext cx="9144000" cy="244170"/>
          </a:xfrm>
          <a:prstGeom prst="rect">
            <a:avLst/>
          </a:prstGeom>
          <a:solidFill>
            <a:schemeClr val="accent2">
              <a:alpha val="4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37" name="Shape 37"/>
          <p:cNvSpPr/>
          <p:nvPr/>
        </p:nvSpPr>
        <p:spPr>
          <a:xfrm>
            <a:off x="0" y="3675526"/>
            <a:ext cx="9144001" cy="140677"/>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38" name="Shape 38"/>
          <p:cNvSpPr/>
          <p:nvPr/>
        </p:nvSpPr>
        <p:spPr>
          <a:xfrm rot="10800000" flipH="1">
            <a:off x="6414051" y="3643089"/>
            <a:ext cx="2729950" cy="248432"/>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39" name="Shape 39"/>
          <p:cNvSpPr/>
          <p:nvPr/>
        </p:nvSpPr>
        <p:spPr>
          <a:xfrm>
            <a:off x="0" y="0"/>
            <a:ext cx="9144000" cy="3701699"/>
          </a:xfrm>
          <a:prstGeom prst="rect">
            <a:avLst/>
          </a:prstGeom>
          <a:solidFill>
            <a:schemeClr val="dk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40" name="Shape 40"/>
          <p:cNvSpPr txBox="1">
            <a:spLocks noGrp="1"/>
          </p:cNvSpPr>
          <p:nvPr>
            <p:ph type="ctrTitle"/>
          </p:nvPr>
        </p:nvSpPr>
        <p:spPr>
          <a:xfrm>
            <a:off x="457200" y="2401886"/>
            <a:ext cx="8458200" cy="1470024"/>
          </a:xfrm>
          <a:prstGeom prst="rect">
            <a:avLst/>
          </a:prstGeom>
          <a:noFill/>
          <a:ln>
            <a:noFill/>
          </a:ln>
        </p:spPr>
        <p:txBody>
          <a:bodyPr lIns="91425" tIns="91425" rIns="91425" bIns="91425" anchor="b" anchorCtr="0"/>
          <a:lstStyle>
            <a:lvl1pPr marL="0" marR="0" lvl="0" indent="0" algn="l" rtl="0">
              <a:spcBef>
                <a:spcPts val="0"/>
              </a:spcBef>
              <a:buClr>
                <a:schemeClr val="lt1"/>
              </a:buClr>
              <a:buFont typeface="Trebuchet MS"/>
              <a:buNone/>
              <a:defRPr sz="4400" b="0" i="0" u="none" strike="noStrike" cap="none">
                <a:solidFill>
                  <a:schemeClr val="lt1"/>
                </a:solidFill>
                <a:latin typeface="Trebuchet MS"/>
                <a:ea typeface="Trebuchet MS"/>
                <a:cs typeface="Trebuchet MS"/>
                <a:sym typeface="Trebuchet MS"/>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1" name="Shape 41"/>
          <p:cNvSpPr txBox="1">
            <a:spLocks noGrp="1"/>
          </p:cNvSpPr>
          <p:nvPr>
            <p:ph type="subTitle" idx="1"/>
          </p:nvPr>
        </p:nvSpPr>
        <p:spPr>
          <a:xfrm>
            <a:off x="457200" y="3899937"/>
            <a:ext cx="4953000" cy="1752600"/>
          </a:xfrm>
          <a:prstGeom prst="rect">
            <a:avLst/>
          </a:prstGeom>
          <a:noFill/>
          <a:ln>
            <a:noFill/>
          </a:ln>
        </p:spPr>
        <p:txBody>
          <a:bodyPr lIns="91425" tIns="91425" rIns="91425" bIns="91425" anchor="t" anchorCtr="0"/>
          <a:lstStyle>
            <a:lvl1pPr marL="64008" marR="0" lvl="0" indent="-507" algn="l" rtl="0">
              <a:spcBef>
                <a:spcPts val="300"/>
              </a:spcBef>
              <a:buClr>
                <a:schemeClr val="accent3"/>
              </a:buClr>
              <a:buFont typeface="Georgia"/>
              <a:buNone/>
              <a:defRPr sz="2400" b="0" i="0" u="none" strike="noStrike" cap="none">
                <a:solidFill>
                  <a:schemeClr val="dk2"/>
                </a:solidFill>
                <a:latin typeface="Georgia"/>
                <a:ea typeface="Georgia"/>
                <a:cs typeface="Georgia"/>
                <a:sym typeface="Georgia"/>
              </a:defRPr>
            </a:lvl1pPr>
            <a:lvl2pPr marL="457200" marR="0" lvl="1" indent="0" algn="ctr" rtl="0">
              <a:spcBef>
                <a:spcPts val="300"/>
              </a:spcBef>
              <a:buClr>
                <a:schemeClr val="accent2"/>
              </a:buClr>
              <a:buFont typeface="Georgia"/>
              <a:buNone/>
              <a:defRPr sz="2600" b="0" i="0" u="none" strike="noStrike" cap="none">
                <a:solidFill>
                  <a:schemeClr val="accent2"/>
                </a:solidFill>
                <a:latin typeface="Georgia"/>
                <a:ea typeface="Georgia"/>
                <a:cs typeface="Georgia"/>
                <a:sym typeface="Georgia"/>
              </a:defRPr>
            </a:lvl2pPr>
            <a:lvl3pPr marL="914400" marR="0" lvl="2" indent="0" algn="ctr" rtl="0">
              <a:spcBef>
                <a:spcPts val="300"/>
              </a:spcBef>
              <a:buClr>
                <a:schemeClr val="accent1"/>
              </a:buClr>
              <a:buFont typeface="Noto Sans Symbols"/>
              <a:buNone/>
              <a:defRPr sz="2400" b="0" i="0" u="none" strike="noStrike" cap="none">
                <a:solidFill>
                  <a:schemeClr val="accent1"/>
                </a:solidFill>
                <a:latin typeface="Georgia"/>
                <a:ea typeface="Georgia"/>
                <a:cs typeface="Georgia"/>
                <a:sym typeface="Georgia"/>
              </a:defRPr>
            </a:lvl3pPr>
            <a:lvl4pPr marL="1371600" marR="0" lvl="3" indent="0" algn="ctr" rtl="0">
              <a:spcBef>
                <a:spcPts val="300"/>
              </a:spcBef>
              <a:buClr>
                <a:schemeClr val="accent1"/>
              </a:buClr>
              <a:buFont typeface="Noto Sans Symbols"/>
              <a:buNone/>
              <a:defRPr sz="2200" b="0" i="0" u="none" strike="noStrike" cap="none">
                <a:solidFill>
                  <a:schemeClr val="accent1"/>
                </a:solidFill>
                <a:latin typeface="Georgia"/>
                <a:ea typeface="Georgia"/>
                <a:cs typeface="Georgia"/>
                <a:sym typeface="Georgia"/>
              </a:defRPr>
            </a:lvl4pPr>
            <a:lvl5pPr marL="1828800" marR="0" lvl="4" indent="0" algn="ctr" rtl="0">
              <a:spcBef>
                <a:spcPts val="300"/>
              </a:spcBef>
              <a:buClr>
                <a:schemeClr val="accent3"/>
              </a:buClr>
              <a:buFont typeface="Georgia"/>
              <a:buNone/>
              <a:defRPr sz="2000" b="0" i="0" u="none" strike="noStrike" cap="none">
                <a:solidFill>
                  <a:schemeClr val="accent3"/>
                </a:solidFill>
                <a:latin typeface="Georgia"/>
                <a:ea typeface="Georgia"/>
                <a:cs typeface="Georgia"/>
                <a:sym typeface="Georgia"/>
              </a:defRPr>
            </a:lvl5pPr>
            <a:lvl6pPr marL="2286000" marR="0" lvl="5" indent="0" algn="ctr" rtl="0">
              <a:spcBef>
                <a:spcPts val="300"/>
              </a:spcBef>
              <a:buClr>
                <a:schemeClr val="accent3"/>
              </a:buClr>
              <a:buFont typeface="Georgia"/>
              <a:buNone/>
              <a:defRPr sz="1800" b="0" i="0" u="none" strike="noStrike" cap="none">
                <a:solidFill>
                  <a:schemeClr val="accent3"/>
                </a:solidFill>
                <a:latin typeface="Georgia"/>
                <a:ea typeface="Georgia"/>
                <a:cs typeface="Georgia"/>
                <a:sym typeface="Georgia"/>
              </a:defRPr>
            </a:lvl6pPr>
            <a:lvl7pPr marL="2743200" marR="0" lvl="6" indent="0" algn="ctr" rtl="0">
              <a:spcBef>
                <a:spcPts val="300"/>
              </a:spcBef>
              <a:buClr>
                <a:schemeClr val="accent3"/>
              </a:buClr>
              <a:buFont typeface="Georgia"/>
              <a:buNone/>
              <a:defRPr sz="1600" b="0" i="0" u="none" strike="noStrike" cap="none">
                <a:solidFill>
                  <a:schemeClr val="accent3"/>
                </a:solidFill>
                <a:latin typeface="Georgia"/>
                <a:ea typeface="Georgia"/>
                <a:cs typeface="Georgia"/>
                <a:sym typeface="Georgia"/>
              </a:defRPr>
            </a:lvl7pPr>
            <a:lvl8pPr marL="3200400" marR="0" lvl="7" indent="0" algn="ctr" rtl="0">
              <a:spcBef>
                <a:spcPts val="300"/>
              </a:spcBef>
              <a:buClr>
                <a:schemeClr val="accent3"/>
              </a:buClr>
              <a:buFont typeface="Georgia"/>
              <a:buNone/>
              <a:defRPr sz="1500" b="0" i="0" u="none" strike="noStrike" cap="none">
                <a:solidFill>
                  <a:schemeClr val="accent3"/>
                </a:solidFill>
                <a:latin typeface="Georgia"/>
                <a:ea typeface="Georgia"/>
                <a:cs typeface="Georgia"/>
                <a:sym typeface="Georgia"/>
              </a:defRPr>
            </a:lvl8pPr>
            <a:lvl9pPr marL="3657600" marR="0" lvl="8" indent="0" algn="ctr" rtl="0">
              <a:spcBef>
                <a:spcPts val="300"/>
              </a:spcBef>
              <a:buClr>
                <a:schemeClr val="accent3"/>
              </a:buClr>
              <a:buFont typeface="Georgia"/>
              <a:buNone/>
              <a:defRPr sz="1400" b="0" i="0" u="none" strike="noStrike" cap="none">
                <a:solidFill>
                  <a:schemeClr val="accent3"/>
                </a:solidFill>
                <a:latin typeface="Georgia"/>
                <a:ea typeface="Georgia"/>
                <a:cs typeface="Georgia"/>
                <a:sym typeface="Georgia"/>
              </a:defRPr>
            </a:lvl9pPr>
          </a:lstStyle>
          <a:p>
            <a:endParaRPr/>
          </a:p>
        </p:txBody>
      </p:sp>
      <p:sp>
        <p:nvSpPr>
          <p:cNvPr id="42" name="Shape 42"/>
          <p:cNvSpPr txBox="1">
            <a:spLocks noGrp="1"/>
          </p:cNvSpPr>
          <p:nvPr>
            <p:ph type="dt" idx="10"/>
          </p:nvPr>
        </p:nvSpPr>
        <p:spPr>
          <a:xfrm>
            <a:off x="6705600" y="4206239"/>
            <a:ext cx="960119"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43" name="Shape 43"/>
          <p:cNvSpPr txBox="1">
            <a:spLocks noGrp="1"/>
          </p:cNvSpPr>
          <p:nvPr>
            <p:ph type="ftr" idx="11"/>
          </p:nvPr>
        </p:nvSpPr>
        <p:spPr>
          <a:xfrm>
            <a:off x="5410200" y="4205287"/>
            <a:ext cx="129540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44" name="Shape 44"/>
          <p:cNvSpPr txBox="1">
            <a:spLocks noGrp="1"/>
          </p:cNvSpPr>
          <p:nvPr>
            <p:ph type="sldNum" idx="12"/>
          </p:nvPr>
        </p:nvSpPr>
        <p:spPr>
          <a:xfrm>
            <a:off x="8320088" y="1135"/>
            <a:ext cx="747711"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a:solidFill>
                  <a:schemeClr val="lt1"/>
                </a:solidFill>
                <a:latin typeface="Georgia"/>
                <a:ea typeface="Georgia"/>
                <a:cs typeface="Georgia"/>
                <a:sym typeface="Georgia"/>
              </a:rPr>
              <a:t>‹#›</a:t>
            </a:fld>
            <a:endParaRPr lang="en-US" sz="1800" b="0" i="0" u="none" strike="noStrike" cap="none">
              <a:solidFill>
                <a:schemeClr val="lt1"/>
              </a:solidFill>
              <a:latin typeface="Georgia"/>
              <a:ea typeface="Georgia"/>
              <a:cs typeface="Georgia"/>
              <a:sym typeface="Georgia"/>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1143000"/>
            <a:ext cx="8229600" cy="1066799"/>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Trebuchet MS"/>
              <a:buNone/>
              <a:defRPr sz="4000" b="0" i="0" u="none" strike="noStrike" cap="none">
                <a:solidFill>
                  <a:schemeClr val="dk2"/>
                </a:solidFill>
                <a:latin typeface="Trebuchet MS"/>
                <a:ea typeface="Trebuchet MS"/>
                <a:cs typeface="Trebuchet MS"/>
                <a:sym typeface="Trebuchet MS"/>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98" name="Shape 98"/>
          <p:cNvSpPr txBox="1">
            <a:spLocks noGrp="1"/>
          </p:cNvSpPr>
          <p:nvPr>
            <p:ph type="body" idx="1"/>
          </p:nvPr>
        </p:nvSpPr>
        <p:spPr>
          <a:xfrm rot="5400000">
            <a:off x="2409443" y="297179"/>
            <a:ext cx="4325112" cy="8229600"/>
          </a:xfrm>
          <a:prstGeom prst="rect">
            <a:avLst/>
          </a:prstGeom>
          <a:noFill/>
          <a:ln>
            <a:noFill/>
          </a:ln>
        </p:spPr>
        <p:txBody>
          <a:bodyPr lIns="91425" tIns="91425" rIns="91425" bIns="91425" anchor="t" anchorCtr="0"/>
          <a:lstStyle>
            <a:lvl1pPr marL="365760" marR="0" lvl="0" indent="-86359" algn="l" rtl="0">
              <a:spcBef>
                <a:spcPts val="300"/>
              </a:spcBef>
              <a:buClr>
                <a:schemeClr val="accent3"/>
              </a:buClr>
              <a:buSzPct val="100000"/>
              <a:buFont typeface="Georgia"/>
              <a:buChar char="•"/>
              <a:defRPr sz="2800" b="0" i="0" u="none" strike="noStrike" cap="none">
                <a:solidFill>
                  <a:schemeClr val="dk1"/>
                </a:solidFill>
                <a:latin typeface="Georgia"/>
                <a:ea typeface="Georgia"/>
                <a:cs typeface="Georgia"/>
                <a:sym typeface="Georgia"/>
              </a:defRPr>
            </a:lvl1pPr>
            <a:lvl2pPr marL="658368" marR="0" lvl="1" indent="-86868" algn="l" rtl="0">
              <a:spcBef>
                <a:spcPts val="300"/>
              </a:spcBef>
              <a:buClr>
                <a:schemeClr val="accent2"/>
              </a:buClr>
              <a:buSzPct val="100000"/>
              <a:buFont typeface="Georgia"/>
              <a:buChar char="▫"/>
              <a:defRPr sz="2600" b="0" i="0" u="none" strike="noStrike" cap="none">
                <a:solidFill>
                  <a:schemeClr val="accent2"/>
                </a:solidFill>
                <a:latin typeface="Georgia"/>
                <a:ea typeface="Georgia"/>
                <a:cs typeface="Georgia"/>
                <a:sym typeface="Georgia"/>
              </a:defRPr>
            </a:lvl2pPr>
            <a:lvl3pPr marL="923544" marR="0" lvl="2" indent="-72644" algn="l" rtl="0">
              <a:spcBef>
                <a:spcPts val="300"/>
              </a:spcBef>
              <a:buClr>
                <a:schemeClr val="accent1"/>
              </a:buClr>
              <a:buSzPct val="100000"/>
              <a:buFont typeface="Noto Sans Symbols"/>
              <a:buChar char="⚫"/>
              <a:defRPr sz="2400" b="0" i="0" u="none" strike="noStrike" cap="none">
                <a:solidFill>
                  <a:schemeClr val="accent1"/>
                </a:solidFill>
                <a:latin typeface="Georgia"/>
                <a:ea typeface="Georgia"/>
                <a:cs typeface="Georgia"/>
                <a:sym typeface="Georgia"/>
              </a:defRPr>
            </a:lvl3pPr>
            <a:lvl4pPr marL="1179576" marR="0" lvl="3" indent="-61975" algn="l" rtl="0">
              <a:spcBef>
                <a:spcPts val="300"/>
              </a:spcBef>
              <a:buClr>
                <a:schemeClr val="accent1"/>
              </a:buClr>
              <a:buSzPct val="100000"/>
              <a:buFont typeface="Noto Sans Symbols"/>
              <a:buChar char="⚫"/>
              <a:defRPr sz="2200" b="0" i="0" u="none" strike="noStrike" cap="none">
                <a:solidFill>
                  <a:schemeClr val="accent1"/>
                </a:solidFill>
                <a:latin typeface="Georgia"/>
                <a:ea typeface="Georgia"/>
                <a:cs typeface="Georgia"/>
                <a:sym typeface="Georgia"/>
              </a:defRPr>
            </a:lvl4pPr>
            <a:lvl5pPr marL="1389888" marR="0" lvl="4" indent="-56388" algn="l" rtl="0">
              <a:spcBef>
                <a:spcPts val="300"/>
              </a:spcBef>
              <a:buClr>
                <a:schemeClr val="accent3"/>
              </a:buClr>
              <a:buSzPct val="100000"/>
              <a:buFont typeface="Georgia"/>
              <a:buChar char="▫"/>
              <a:defRPr sz="20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99" name="Shape 99"/>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100" name="Shape 100"/>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101" name="Shape 101"/>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a:solidFill>
                  <a:srgbClr val="FFFFFF"/>
                </a:solidFill>
                <a:latin typeface="Georgia"/>
                <a:ea typeface="Georgia"/>
                <a:cs typeface="Georgia"/>
                <a:sym typeface="Georgia"/>
              </a:rPr>
              <a:t>‹#›</a:t>
            </a:fld>
            <a:endParaRPr lang="en-US" sz="1800" b="0" i="0" u="none" strike="noStrike" cap="none">
              <a:solidFill>
                <a:srgbClr val="FFFFFF"/>
              </a:solidFill>
              <a:latin typeface="Georgia"/>
              <a:ea typeface="Georgia"/>
              <a:cs typeface="Georgia"/>
              <a:sym typeface="Georg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rot="5400000">
            <a:off x="4991100" y="2933699"/>
            <a:ext cx="5486399" cy="1904999"/>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Trebuchet MS"/>
              <a:buNone/>
              <a:defRPr sz="4000" b="0" i="0" u="none" strike="noStrike" cap="none">
                <a:solidFill>
                  <a:schemeClr val="dk2"/>
                </a:solidFill>
                <a:latin typeface="Trebuchet MS"/>
                <a:ea typeface="Trebuchet MS"/>
                <a:cs typeface="Trebuchet MS"/>
                <a:sym typeface="Trebuchet MS"/>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04" name="Shape 104"/>
          <p:cNvSpPr txBox="1">
            <a:spLocks noGrp="1"/>
          </p:cNvSpPr>
          <p:nvPr>
            <p:ph type="body" idx="1"/>
          </p:nvPr>
        </p:nvSpPr>
        <p:spPr>
          <a:xfrm rot="5400000">
            <a:off x="838200" y="762000"/>
            <a:ext cx="5486399" cy="6248399"/>
          </a:xfrm>
          <a:prstGeom prst="rect">
            <a:avLst/>
          </a:prstGeom>
          <a:noFill/>
          <a:ln>
            <a:noFill/>
          </a:ln>
        </p:spPr>
        <p:txBody>
          <a:bodyPr lIns="91425" tIns="91425" rIns="91425" bIns="91425" anchor="t" anchorCtr="0"/>
          <a:lstStyle>
            <a:lvl1pPr marL="365760" marR="0" lvl="0" indent="-86359" algn="l" rtl="0">
              <a:spcBef>
                <a:spcPts val="300"/>
              </a:spcBef>
              <a:buClr>
                <a:schemeClr val="accent3"/>
              </a:buClr>
              <a:buSzPct val="100000"/>
              <a:buFont typeface="Georgia"/>
              <a:buChar char="•"/>
              <a:defRPr sz="2800" b="0" i="0" u="none" strike="noStrike" cap="none">
                <a:solidFill>
                  <a:schemeClr val="dk1"/>
                </a:solidFill>
                <a:latin typeface="Georgia"/>
                <a:ea typeface="Georgia"/>
                <a:cs typeface="Georgia"/>
                <a:sym typeface="Georgia"/>
              </a:defRPr>
            </a:lvl1pPr>
            <a:lvl2pPr marL="658368" marR="0" lvl="1" indent="-86868" algn="l" rtl="0">
              <a:spcBef>
                <a:spcPts val="300"/>
              </a:spcBef>
              <a:buClr>
                <a:schemeClr val="accent2"/>
              </a:buClr>
              <a:buSzPct val="100000"/>
              <a:buFont typeface="Georgia"/>
              <a:buChar char="▫"/>
              <a:defRPr sz="2600" b="0" i="0" u="none" strike="noStrike" cap="none">
                <a:solidFill>
                  <a:schemeClr val="accent2"/>
                </a:solidFill>
                <a:latin typeface="Georgia"/>
                <a:ea typeface="Georgia"/>
                <a:cs typeface="Georgia"/>
                <a:sym typeface="Georgia"/>
              </a:defRPr>
            </a:lvl2pPr>
            <a:lvl3pPr marL="923544" marR="0" lvl="2" indent="-72644" algn="l" rtl="0">
              <a:spcBef>
                <a:spcPts val="300"/>
              </a:spcBef>
              <a:buClr>
                <a:schemeClr val="accent1"/>
              </a:buClr>
              <a:buSzPct val="100000"/>
              <a:buFont typeface="Noto Sans Symbols"/>
              <a:buChar char="⚫"/>
              <a:defRPr sz="2400" b="0" i="0" u="none" strike="noStrike" cap="none">
                <a:solidFill>
                  <a:schemeClr val="accent1"/>
                </a:solidFill>
                <a:latin typeface="Georgia"/>
                <a:ea typeface="Georgia"/>
                <a:cs typeface="Georgia"/>
                <a:sym typeface="Georgia"/>
              </a:defRPr>
            </a:lvl3pPr>
            <a:lvl4pPr marL="1179576" marR="0" lvl="3" indent="-61975" algn="l" rtl="0">
              <a:spcBef>
                <a:spcPts val="300"/>
              </a:spcBef>
              <a:buClr>
                <a:schemeClr val="accent1"/>
              </a:buClr>
              <a:buSzPct val="100000"/>
              <a:buFont typeface="Noto Sans Symbols"/>
              <a:buChar char="⚫"/>
              <a:defRPr sz="2200" b="0" i="0" u="none" strike="noStrike" cap="none">
                <a:solidFill>
                  <a:schemeClr val="accent1"/>
                </a:solidFill>
                <a:latin typeface="Georgia"/>
                <a:ea typeface="Georgia"/>
                <a:cs typeface="Georgia"/>
                <a:sym typeface="Georgia"/>
              </a:defRPr>
            </a:lvl4pPr>
            <a:lvl5pPr marL="1389888" marR="0" lvl="4" indent="-56388" algn="l" rtl="0">
              <a:spcBef>
                <a:spcPts val="300"/>
              </a:spcBef>
              <a:buClr>
                <a:schemeClr val="accent3"/>
              </a:buClr>
              <a:buSzPct val="100000"/>
              <a:buFont typeface="Georgia"/>
              <a:buChar char="▫"/>
              <a:defRPr sz="20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105" name="Shape 105"/>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106" name="Shape 106"/>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107" name="Shape 107"/>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a:solidFill>
                  <a:srgbClr val="FFFFFF"/>
                </a:solidFill>
                <a:latin typeface="Georgia"/>
                <a:ea typeface="Georgia"/>
                <a:cs typeface="Georgia"/>
                <a:sym typeface="Georgia"/>
              </a:rPr>
              <a:t>‹#›</a:t>
            </a:fld>
            <a:endParaRPr lang="en-US" sz="1800" b="0" i="0" u="none" strike="noStrike" cap="none">
              <a:solidFill>
                <a:srgbClr val="FFFFFF"/>
              </a:solidFill>
              <a:latin typeface="Georgia"/>
              <a:ea typeface="Georgia"/>
              <a:cs typeface="Georgia"/>
              <a:sym typeface="Georgi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722312" y="1981200"/>
            <a:ext cx="7772400" cy="1362075"/>
          </a:xfrm>
          <a:prstGeom prst="rect">
            <a:avLst/>
          </a:prstGeom>
          <a:noFill/>
          <a:ln>
            <a:noFill/>
          </a:ln>
        </p:spPr>
        <p:txBody>
          <a:bodyPr lIns="91425" tIns="91425" rIns="91425" bIns="91425" anchor="b" anchorCtr="0"/>
          <a:lstStyle>
            <a:lvl1pPr marL="0" marR="0" lvl="0" indent="0" algn="l" rtl="0">
              <a:spcBef>
                <a:spcPts val="0"/>
              </a:spcBef>
              <a:buClr>
                <a:srgbClr val="FFFFFF"/>
              </a:buClr>
              <a:buFont typeface="Trebuchet MS"/>
              <a:buNone/>
              <a:defRPr sz="4300" b="1" i="0" u="none" strike="noStrike" cap="none">
                <a:solidFill>
                  <a:srgbClr val="FFFFFF"/>
                </a:solidFill>
                <a:latin typeface="Trebuchet MS"/>
                <a:ea typeface="Trebuchet MS"/>
                <a:cs typeface="Trebuchet MS"/>
                <a:sym typeface="Trebuchet MS"/>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7" name="Shape 47"/>
          <p:cNvSpPr txBox="1">
            <a:spLocks noGrp="1"/>
          </p:cNvSpPr>
          <p:nvPr>
            <p:ph type="body" idx="1"/>
          </p:nvPr>
        </p:nvSpPr>
        <p:spPr>
          <a:xfrm>
            <a:off x="722312" y="3367087"/>
            <a:ext cx="7772400" cy="1509711"/>
          </a:xfrm>
          <a:prstGeom prst="rect">
            <a:avLst/>
          </a:prstGeom>
          <a:noFill/>
          <a:ln>
            <a:noFill/>
          </a:ln>
        </p:spPr>
        <p:txBody>
          <a:bodyPr lIns="91425" tIns="91425" rIns="91425" bIns="91425" anchor="t" anchorCtr="0"/>
          <a:lstStyle>
            <a:lvl1pPr marL="45720" marR="0" lvl="0" indent="-7619" algn="l" rtl="0">
              <a:spcBef>
                <a:spcPts val="300"/>
              </a:spcBef>
              <a:buClr>
                <a:schemeClr val="accent3"/>
              </a:buClr>
              <a:buFont typeface="Georgia"/>
              <a:buNone/>
              <a:defRPr sz="2100" b="0" i="0" u="none" strike="noStrike" cap="none">
                <a:solidFill>
                  <a:schemeClr val="dk2"/>
                </a:solidFill>
                <a:latin typeface="Georgia"/>
                <a:ea typeface="Georgia"/>
                <a:cs typeface="Georgia"/>
                <a:sym typeface="Georgia"/>
              </a:defRPr>
            </a:lvl1pPr>
            <a:lvl2pPr marL="658368" marR="0" lvl="1" indent="-251968" algn="l" rtl="0">
              <a:spcBef>
                <a:spcPts val="300"/>
              </a:spcBef>
              <a:buClr>
                <a:schemeClr val="accent2"/>
              </a:buClr>
              <a:buFont typeface="Georgia"/>
              <a:buNone/>
              <a:defRPr sz="1800" b="0" i="0" u="none" strike="noStrike" cap="none">
                <a:solidFill>
                  <a:srgbClr val="888888"/>
                </a:solidFill>
                <a:latin typeface="Georgia"/>
                <a:ea typeface="Georgia"/>
                <a:cs typeface="Georgia"/>
                <a:sym typeface="Georgia"/>
              </a:defRPr>
            </a:lvl2pPr>
            <a:lvl3pPr marL="923544" marR="0" lvl="2" indent="-225044" algn="l" rtl="0">
              <a:spcBef>
                <a:spcPts val="300"/>
              </a:spcBef>
              <a:buClr>
                <a:schemeClr val="accent1"/>
              </a:buClr>
              <a:buFont typeface="Noto Sans Symbols"/>
              <a:buNone/>
              <a:defRPr sz="1600" b="0" i="0" u="none" strike="noStrike" cap="none">
                <a:solidFill>
                  <a:srgbClr val="888888"/>
                </a:solidFill>
                <a:latin typeface="Georgia"/>
                <a:ea typeface="Georgia"/>
                <a:cs typeface="Georgia"/>
                <a:sym typeface="Georgia"/>
              </a:defRPr>
            </a:lvl3pPr>
            <a:lvl4pPr marL="1179576" marR="0" lvl="3" indent="-201675" algn="l" rtl="0">
              <a:spcBef>
                <a:spcPts val="300"/>
              </a:spcBef>
              <a:buClr>
                <a:schemeClr val="accent1"/>
              </a:buClr>
              <a:buFont typeface="Noto Sans Symbols"/>
              <a:buNone/>
              <a:defRPr sz="1400" b="0" i="0" u="none" strike="noStrike" cap="none">
                <a:solidFill>
                  <a:srgbClr val="888888"/>
                </a:solidFill>
                <a:latin typeface="Georgia"/>
                <a:ea typeface="Georgia"/>
                <a:cs typeface="Georgia"/>
                <a:sym typeface="Georgia"/>
              </a:defRPr>
            </a:lvl4pPr>
            <a:lvl5pPr marL="1389888" marR="0" lvl="4" indent="-183388" algn="l" rtl="0">
              <a:spcBef>
                <a:spcPts val="300"/>
              </a:spcBef>
              <a:buClr>
                <a:schemeClr val="accent3"/>
              </a:buClr>
              <a:buFont typeface="Georgia"/>
              <a:buNone/>
              <a:defRPr sz="1400" b="0" i="0" u="none" strike="noStrike" cap="none">
                <a:solidFill>
                  <a:srgbClr val="888888"/>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48" name="Shape 48"/>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49" name="Shape 49"/>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50" name="Shape 50"/>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a:solidFill>
                  <a:srgbClr val="FFFFFF"/>
                </a:solidFill>
                <a:latin typeface="Georgia"/>
                <a:ea typeface="Georgia"/>
                <a:cs typeface="Georgia"/>
                <a:sym typeface="Georgia"/>
              </a:rPr>
              <a:t>‹#›</a:t>
            </a:fld>
            <a:endParaRPr lang="en-US" sz="1800" b="0" i="0" u="none" strike="noStrike" cap="none">
              <a:solidFill>
                <a:srgbClr val="FFFFFF"/>
              </a:solidFill>
              <a:latin typeface="Georgia"/>
              <a:ea typeface="Georgia"/>
              <a:cs typeface="Georgia"/>
              <a:sym typeface="Georgi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1143000"/>
            <a:ext cx="8229600" cy="1066799"/>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Trebuchet MS"/>
              <a:buNone/>
              <a:defRPr sz="4000" b="0" i="0" u="none" strike="noStrike" cap="none">
                <a:solidFill>
                  <a:schemeClr val="dk2"/>
                </a:solidFill>
                <a:latin typeface="Trebuchet MS"/>
                <a:ea typeface="Trebuchet MS"/>
                <a:cs typeface="Trebuchet MS"/>
                <a:sym typeface="Trebuchet MS"/>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3" name="Shape 53"/>
          <p:cNvSpPr txBox="1">
            <a:spLocks noGrp="1"/>
          </p:cNvSpPr>
          <p:nvPr>
            <p:ph type="body" idx="1"/>
          </p:nvPr>
        </p:nvSpPr>
        <p:spPr>
          <a:xfrm>
            <a:off x="457200" y="2249424"/>
            <a:ext cx="8229600" cy="4325112"/>
          </a:xfrm>
          <a:prstGeom prst="rect">
            <a:avLst/>
          </a:prstGeom>
          <a:noFill/>
          <a:ln>
            <a:noFill/>
          </a:ln>
        </p:spPr>
        <p:txBody>
          <a:bodyPr lIns="91425" tIns="91425" rIns="91425" bIns="91425" anchor="t" anchorCtr="0"/>
          <a:lstStyle>
            <a:lvl1pPr marL="365760" marR="0" lvl="0" indent="-86359" algn="l" rtl="0">
              <a:spcBef>
                <a:spcPts val="300"/>
              </a:spcBef>
              <a:buClr>
                <a:schemeClr val="accent3"/>
              </a:buClr>
              <a:buSzPct val="100000"/>
              <a:buFont typeface="Georgia"/>
              <a:buChar char="•"/>
              <a:defRPr sz="2800" b="0" i="0" u="none" strike="noStrike" cap="none">
                <a:solidFill>
                  <a:schemeClr val="dk1"/>
                </a:solidFill>
                <a:latin typeface="Georgia"/>
                <a:ea typeface="Georgia"/>
                <a:cs typeface="Georgia"/>
                <a:sym typeface="Georgia"/>
              </a:defRPr>
            </a:lvl1pPr>
            <a:lvl2pPr marL="658368" marR="0" lvl="1" indent="-86868" algn="l" rtl="0">
              <a:spcBef>
                <a:spcPts val="300"/>
              </a:spcBef>
              <a:buClr>
                <a:schemeClr val="accent2"/>
              </a:buClr>
              <a:buSzPct val="100000"/>
              <a:buFont typeface="Georgia"/>
              <a:buChar char="▫"/>
              <a:defRPr sz="2600" b="0" i="0" u="none" strike="noStrike" cap="none">
                <a:solidFill>
                  <a:schemeClr val="accent2"/>
                </a:solidFill>
                <a:latin typeface="Georgia"/>
                <a:ea typeface="Georgia"/>
                <a:cs typeface="Georgia"/>
                <a:sym typeface="Georgia"/>
              </a:defRPr>
            </a:lvl2pPr>
            <a:lvl3pPr marL="923544" marR="0" lvl="2" indent="-72644" algn="l" rtl="0">
              <a:spcBef>
                <a:spcPts val="300"/>
              </a:spcBef>
              <a:buClr>
                <a:schemeClr val="accent1"/>
              </a:buClr>
              <a:buSzPct val="100000"/>
              <a:buFont typeface="Noto Sans Symbols"/>
              <a:buChar char="⚫"/>
              <a:defRPr sz="2400" b="0" i="0" u="none" strike="noStrike" cap="none">
                <a:solidFill>
                  <a:schemeClr val="accent1"/>
                </a:solidFill>
                <a:latin typeface="Georgia"/>
                <a:ea typeface="Georgia"/>
                <a:cs typeface="Georgia"/>
                <a:sym typeface="Georgia"/>
              </a:defRPr>
            </a:lvl3pPr>
            <a:lvl4pPr marL="1179576" marR="0" lvl="3" indent="-61975" algn="l" rtl="0">
              <a:spcBef>
                <a:spcPts val="300"/>
              </a:spcBef>
              <a:buClr>
                <a:schemeClr val="accent1"/>
              </a:buClr>
              <a:buSzPct val="100000"/>
              <a:buFont typeface="Noto Sans Symbols"/>
              <a:buChar char="⚫"/>
              <a:defRPr sz="2200" b="0" i="0" u="none" strike="noStrike" cap="none">
                <a:solidFill>
                  <a:schemeClr val="accent1"/>
                </a:solidFill>
                <a:latin typeface="Georgia"/>
                <a:ea typeface="Georgia"/>
                <a:cs typeface="Georgia"/>
                <a:sym typeface="Georgia"/>
              </a:defRPr>
            </a:lvl4pPr>
            <a:lvl5pPr marL="1389888" marR="0" lvl="4" indent="-56388" algn="l" rtl="0">
              <a:spcBef>
                <a:spcPts val="300"/>
              </a:spcBef>
              <a:buClr>
                <a:schemeClr val="accent3"/>
              </a:buClr>
              <a:buSzPct val="100000"/>
              <a:buFont typeface="Georgia"/>
              <a:buChar char="▫"/>
              <a:defRPr sz="20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54" name="Shape 54"/>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55" name="Shape 55"/>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56" name="Shape 56"/>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a:solidFill>
                  <a:srgbClr val="FFFFFF"/>
                </a:solidFill>
                <a:latin typeface="Georgia"/>
                <a:ea typeface="Georgia"/>
                <a:cs typeface="Georgia"/>
                <a:sym typeface="Georgia"/>
              </a:rPr>
              <a:t>‹#›</a:t>
            </a:fld>
            <a:endParaRPr lang="en-US" sz="1800" b="0" i="0" u="none" strike="noStrike" cap="none">
              <a:solidFill>
                <a:srgbClr val="FFFFFF"/>
              </a:solidFill>
              <a:latin typeface="Georgia"/>
              <a:ea typeface="Georgia"/>
              <a:cs typeface="Georgia"/>
              <a:sym typeface="Georgi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1143000"/>
            <a:ext cx="8229600" cy="1066799"/>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Trebuchet MS"/>
              <a:buNone/>
              <a:defRPr sz="4000" b="0" i="0" u="none" strike="noStrike" cap="none">
                <a:solidFill>
                  <a:schemeClr val="dk2"/>
                </a:solidFill>
                <a:latin typeface="Trebuchet MS"/>
                <a:ea typeface="Trebuchet MS"/>
                <a:cs typeface="Trebuchet MS"/>
                <a:sym typeface="Trebuchet MS"/>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9" name="Shape 59"/>
          <p:cNvSpPr txBox="1">
            <a:spLocks noGrp="1"/>
          </p:cNvSpPr>
          <p:nvPr>
            <p:ph type="body" idx="1"/>
          </p:nvPr>
        </p:nvSpPr>
        <p:spPr>
          <a:xfrm>
            <a:off x="457200" y="2249424"/>
            <a:ext cx="4038599" cy="4525963"/>
          </a:xfrm>
          <a:prstGeom prst="rect">
            <a:avLst/>
          </a:prstGeom>
          <a:noFill/>
          <a:ln>
            <a:noFill/>
          </a:ln>
        </p:spPr>
        <p:txBody>
          <a:bodyPr lIns="91425" tIns="91425" rIns="91425" bIns="91425" anchor="t" anchorCtr="0"/>
          <a:lstStyle>
            <a:lvl1pPr marL="365760" marR="0" lvl="0" indent="-137159" algn="l" rtl="0">
              <a:spcBef>
                <a:spcPts val="300"/>
              </a:spcBef>
              <a:buClr>
                <a:schemeClr val="accent3"/>
              </a:buClr>
              <a:buSzPct val="100000"/>
              <a:buFont typeface="Georgia"/>
              <a:buChar char="•"/>
              <a:defRPr sz="2000" b="0" i="0" u="none" strike="noStrike" cap="none">
                <a:solidFill>
                  <a:schemeClr val="dk1"/>
                </a:solidFill>
                <a:latin typeface="Georgia"/>
                <a:ea typeface="Georgia"/>
                <a:cs typeface="Georgia"/>
                <a:sym typeface="Georgia"/>
              </a:defRPr>
            </a:lvl1pPr>
            <a:lvl2pPr marL="658368" marR="0" lvl="1" indent="-131318" algn="l" rtl="0">
              <a:spcBef>
                <a:spcPts val="300"/>
              </a:spcBef>
              <a:buClr>
                <a:schemeClr val="accent2"/>
              </a:buClr>
              <a:buSzPct val="100000"/>
              <a:buFont typeface="Georgia"/>
              <a:buChar char="▫"/>
              <a:defRPr sz="1900" b="0" i="0" u="none" strike="noStrike" cap="none">
                <a:solidFill>
                  <a:schemeClr val="accent2"/>
                </a:solidFill>
                <a:latin typeface="Georgia"/>
                <a:ea typeface="Georgia"/>
                <a:cs typeface="Georgia"/>
                <a:sym typeface="Georgia"/>
              </a:defRPr>
            </a:lvl2pPr>
            <a:lvl3pPr marL="923544" marR="0" lvl="2" indent="-110744" algn="l" rtl="0">
              <a:spcBef>
                <a:spcPts val="300"/>
              </a:spcBef>
              <a:buClr>
                <a:schemeClr val="accent1"/>
              </a:buClr>
              <a:buSzPct val="100000"/>
              <a:buFont typeface="Noto Sans Symbols"/>
              <a:buChar char="⚫"/>
              <a:defRPr sz="1800" b="0" i="0" u="none" strike="noStrike" cap="none">
                <a:solidFill>
                  <a:schemeClr val="accent1"/>
                </a:solidFill>
                <a:latin typeface="Georgia"/>
                <a:ea typeface="Georgia"/>
                <a:cs typeface="Georgia"/>
                <a:sym typeface="Georgia"/>
              </a:defRPr>
            </a:lvl3pPr>
            <a:lvl4pPr marL="1179576" marR="0" lvl="3" indent="-87375" algn="l" rtl="0">
              <a:spcBef>
                <a:spcPts val="300"/>
              </a:spcBef>
              <a:buClr>
                <a:schemeClr val="accent1"/>
              </a:buClr>
              <a:buSzPct val="100000"/>
              <a:buFont typeface="Noto Sans Symbols"/>
              <a:buChar char="⚫"/>
              <a:defRPr sz="1800" b="0" i="0" u="none" strike="noStrike" cap="none">
                <a:solidFill>
                  <a:schemeClr val="accent1"/>
                </a:solidFill>
                <a:latin typeface="Georgia"/>
                <a:ea typeface="Georgia"/>
                <a:cs typeface="Georgia"/>
                <a:sym typeface="Georgia"/>
              </a:defRPr>
            </a:lvl4pPr>
            <a:lvl5pPr marL="1389888" marR="0" lvl="4" indent="-69088"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60" name="Shape 60"/>
          <p:cNvSpPr txBox="1">
            <a:spLocks noGrp="1"/>
          </p:cNvSpPr>
          <p:nvPr>
            <p:ph type="body" idx="2"/>
          </p:nvPr>
        </p:nvSpPr>
        <p:spPr>
          <a:xfrm>
            <a:off x="4648200" y="2249424"/>
            <a:ext cx="4038599" cy="4525963"/>
          </a:xfrm>
          <a:prstGeom prst="rect">
            <a:avLst/>
          </a:prstGeom>
          <a:noFill/>
          <a:ln>
            <a:noFill/>
          </a:ln>
        </p:spPr>
        <p:txBody>
          <a:bodyPr lIns="91425" tIns="91425" rIns="91425" bIns="91425" anchor="t" anchorCtr="0"/>
          <a:lstStyle>
            <a:lvl1pPr marL="365760" marR="0" lvl="0" indent="-137159" algn="l" rtl="0">
              <a:spcBef>
                <a:spcPts val="300"/>
              </a:spcBef>
              <a:buClr>
                <a:schemeClr val="accent3"/>
              </a:buClr>
              <a:buSzPct val="100000"/>
              <a:buFont typeface="Georgia"/>
              <a:buChar char="•"/>
              <a:defRPr sz="2000" b="0" i="0" u="none" strike="noStrike" cap="none">
                <a:solidFill>
                  <a:schemeClr val="dk1"/>
                </a:solidFill>
                <a:latin typeface="Georgia"/>
                <a:ea typeface="Georgia"/>
                <a:cs typeface="Georgia"/>
                <a:sym typeface="Georgia"/>
              </a:defRPr>
            </a:lvl1pPr>
            <a:lvl2pPr marL="658368" marR="0" lvl="1" indent="-131318" algn="l" rtl="0">
              <a:spcBef>
                <a:spcPts val="300"/>
              </a:spcBef>
              <a:buClr>
                <a:schemeClr val="accent2"/>
              </a:buClr>
              <a:buSzPct val="100000"/>
              <a:buFont typeface="Georgia"/>
              <a:buChar char="▫"/>
              <a:defRPr sz="1900" b="0" i="0" u="none" strike="noStrike" cap="none">
                <a:solidFill>
                  <a:schemeClr val="accent2"/>
                </a:solidFill>
                <a:latin typeface="Georgia"/>
                <a:ea typeface="Georgia"/>
                <a:cs typeface="Georgia"/>
                <a:sym typeface="Georgia"/>
              </a:defRPr>
            </a:lvl2pPr>
            <a:lvl3pPr marL="923544" marR="0" lvl="2" indent="-110744" algn="l" rtl="0">
              <a:spcBef>
                <a:spcPts val="300"/>
              </a:spcBef>
              <a:buClr>
                <a:schemeClr val="accent1"/>
              </a:buClr>
              <a:buSzPct val="100000"/>
              <a:buFont typeface="Noto Sans Symbols"/>
              <a:buChar char="⚫"/>
              <a:defRPr sz="1800" b="0" i="0" u="none" strike="noStrike" cap="none">
                <a:solidFill>
                  <a:schemeClr val="accent1"/>
                </a:solidFill>
                <a:latin typeface="Georgia"/>
                <a:ea typeface="Georgia"/>
                <a:cs typeface="Georgia"/>
                <a:sym typeface="Georgia"/>
              </a:defRPr>
            </a:lvl3pPr>
            <a:lvl4pPr marL="1179576" marR="0" lvl="3" indent="-87375" algn="l" rtl="0">
              <a:spcBef>
                <a:spcPts val="300"/>
              </a:spcBef>
              <a:buClr>
                <a:schemeClr val="accent1"/>
              </a:buClr>
              <a:buSzPct val="100000"/>
              <a:buFont typeface="Noto Sans Symbols"/>
              <a:buChar char="⚫"/>
              <a:defRPr sz="1800" b="0" i="0" u="none" strike="noStrike" cap="none">
                <a:solidFill>
                  <a:schemeClr val="accent1"/>
                </a:solidFill>
                <a:latin typeface="Georgia"/>
                <a:ea typeface="Georgia"/>
                <a:cs typeface="Georgia"/>
                <a:sym typeface="Georgia"/>
              </a:defRPr>
            </a:lvl4pPr>
            <a:lvl5pPr marL="1389888" marR="0" lvl="4" indent="-69088"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61" name="Shape 61"/>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62" name="Shape 62"/>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63" name="Shape 63"/>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a:solidFill>
                  <a:srgbClr val="FFFFFF"/>
                </a:solidFill>
                <a:latin typeface="Georgia"/>
                <a:ea typeface="Georgia"/>
                <a:cs typeface="Georgia"/>
                <a:sym typeface="Georgia"/>
              </a:rPr>
              <a:t>‹#›</a:t>
            </a:fld>
            <a:endParaRPr lang="en-US" sz="1800" b="0" i="0" u="none" strike="noStrike" cap="none">
              <a:solidFill>
                <a:srgbClr val="FFFFFF"/>
              </a:solidFill>
              <a:latin typeface="Georgia"/>
              <a:ea typeface="Georgia"/>
              <a:cs typeface="Georgia"/>
              <a:sym typeface="Georgi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81000" y="1143000"/>
            <a:ext cx="8381999" cy="1069847"/>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Trebuchet MS"/>
              <a:buNone/>
              <a:defRPr sz="4000" b="0" i="0" u="none" strike="noStrike" cap="none">
                <a:solidFill>
                  <a:schemeClr val="dk2"/>
                </a:solidFill>
                <a:latin typeface="Trebuchet MS"/>
                <a:ea typeface="Trebuchet MS"/>
                <a:cs typeface="Trebuchet MS"/>
                <a:sym typeface="Trebuchet MS"/>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6" name="Shape 66"/>
          <p:cNvSpPr txBox="1">
            <a:spLocks noGrp="1"/>
          </p:cNvSpPr>
          <p:nvPr>
            <p:ph type="body" idx="1"/>
          </p:nvPr>
        </p:nvSpPr>
        <p:spPr>
          <a:xfrm>
            <a:off x="381000" y="2244969"/>
            <a:ext cx="4041648" cy="457200"/>
          </a:xfrm>
          <a:prstGeom prst="rect">
            <a:avLst/>
          </a:prstGeom>
          <a:solidFill>
            <a:srgbClr val="328D96">
              <a:alpha val="24705"/>
            </a:srgbClr>
          </a:solidFill>
          <a:ln w="12700" cap="flat" cmpd="sng">
            <a:solidFill>
              <a:schemeClr val="accent2"/>
            </a:solidFill>
            <a:prstDash val="solid"/>
            <a:round/>
            <a:headEnd type="none" w="med" len="med"/>
            <a:tailEnd type="none" w="med" len="med"/>
          </a:ln>
        </p:spPr>
        <p:txBody>
          <a:bodyPr lIns="91425" tIns="91425" rIns="91425" bIns="91425" anchor="ctr" anchorCtr="0"/>
          <a:lstStyle>
            <a:lvl1pPr marL="45720" marR="0" lvl="0" indent="-7619" algn="l" rtl="0">
              <a:spcBef>
                <a:spcPts val="300"/>
              </a:spcBef>
              <a:buClr>
                <a:schemeClr val="accent3"/>
              </a:buClr>
              <a:buFont typeface="Georgia"/>
              <a:buNone/>
              <a:defRPr sz="1900" b="1" i="0" u="none" strike="noStrike" cap="none">
                <a:solidFill>
                  <a:srgbClr val="414141"/>
                </a:solidFill>
                <a:latin typeface="Georgia"/>
                <a:ea typeface="Georgia"/>
                <a:cs typeface="Georgia"/>
                <a:sym typeface="Georgia"/>
              </a:defRPr>
            </a:lvl1pPr>
            <a:lvl2pPr marL="658368" marR="0" lvl="1" indent="-251968" algn="l" rtl="0">
              <a:spcBef>
                <a:spcPts val="300"/>
              </a:spcBef>
              <a:buClr>
                <a:schemeClr val="accent2"/>
              </a:buClr>
              <a:buFont typeface="Georgia"/>
              <a:buNone/>
              <a:defRPr sz="2000" b="1" i="0" u="none" strike="noStrike" cap="none">
                <a:solidFill>
                  <a:schemeClr val="accent2"/>
                </a:solidFill>
                <a:latin typeface="Georgia"/>
                <a:ea typeface="Georgia"/>
                <a:cs typeface="Georgia"/>
                <a:sym typeface="Georgia"/>
              </a:defRPr>
            </a:lvl2pPr>
            <a:lvl3pPr marL="923544" marR="0" lvl="2" indent="-225044" algn="l" rtl="0">
              <a:spcBef>
                <a:spcPts val="300"/>
              </a:spcBef>
              <a:buClr>
                <a:schemeClr val="accent1"/>
              </a:buClr>
              <a:buFont typeface="Noto Sans Symbols"/>
              <a:buNone/>
              <a:defRPr sz="1800" b="1" i="0" u="none" strike="noStrike" cap="none">
                <a:solidFill>
                  <a:schemeClr val="accent1"/>
                </a:solidFill>
                <a:latin typeface="Georgia"/>
                <a:ea typeface="Georgia"/>
                <a:cs typeface="Georgia"/>
                <a:sym typeface="Georgia"/>
              </a:defRPr>
            </a:lvl3pPr>
            <a:lvl4pPr marL="1179576" marR="0" lvl="3" indent="-201675" algn="l" rtl="0">
              <a:spcBef>
                <a:spcPts val="300"/>
              </a:spcBef>
              <a:buClr>
                <a:schemeClr val="accent1"/>
              </a:buClr>
              <a:buFont typeface="Noto Sans Symbols"/>
              <a:buNone/>
              <a:defRPr sz="1600" b="1" i="0" u="none" strike="noStrike" cap="none">
                <a:solidFill>
                  <a:schemeClr val="accent1"/>
                </a:solidFill>
                <a:latin typeface="Georgia"/>
                <a:ea typeface="Georgia"/>
                <a:cs typeface="Georgia"/>
                <a:sym typeface="Georgia"/>
              </a:defRPr>
            </a:lvl4pPr>
            <a:lvl5pPr marL="1389888" marR="0" lvl="4" indent="-183388" algn="l" rtl="0">
              <a:spcBef>
                <a:spcPts val="300"/>
              </a:spcBef>
              <a:buClr>
                <a:schemeClr val="accent3"/>
              </a:buClr>
              <a:buFont typeface="Georgia"/>
              <a:buNone/>
              <a:defRPr sz="1600" b="1"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67" name="Shape 67"/>
          <p:cNvSpPr txBox="1">
            <a:spLocks noGrp="1"/>
          </p:cNvSpPr>
          <p:nvPr>
            <p:ph type="body" idx="2"/>
          </p:nvPr>
        </p:nvSpPr>
        <p:spPr>
          <a:xfrm>
            <a:off x="4721225" y="2244969"/>
            <a:ext cx="4041774" cy="457200"/>
          </a:xfrm>
          <a:prstGeom prst="rect">
            <a:avLst/>
          </a:prstGeom>
          <a:solidFill>
            <a:srgbClr val="328D96">
              <a:alpha val="24705"/>
            </a:srgbClr>
          </a:solidFill>
          <a:ln w="12700" cap="flat" cmpd="sng">
            <a:solidFill>
              <a:schemeClr val="accent2"/>
            </a:solidFill>
            <a:prstDash val="solid"/>
            <a:round/>
            <a:headEnd type="none" w="med" len="med"/>
            <a:tailEnd type="none" w="med" len="med"/>
          </a:ln>
        </p:spPr>
        <p:txBody>
          <a:bodyPr lIns="91425" tIns="91425" rIns="91425" bIns="91425" anchor="ctr" anchorCtr="0"/>
          <a:lstStyle>
            <a:lvl1pPr marL="45720" marR="0" lvl="0" indent="-7619" algn="l" rtl="0">
              <a:spcBef>
                <a:spcPts val="300"/>
              </a:spcBef>
              <a:buClr>
                <a:schemeClr val="accent3"/>
              </a:buClr>
              <a:buFont typeface="Georgia"/>
              <a:buNone/>
              <a:defRPr sz="1900" b="1" i="0" u="none" strike="noStrike" cap="none">
                <a:solidFill>
                  <a:srgbClr val="414141"/>
                </a:solidFill>
                <a:latin typeface="Georgia"/>
                <a:ea typeface="Georgia"/>
                <a:cs typeface="Georgia"/>
                <a:sym typeface="Georgia"/>
              </a:defRPr>
            </a:lvl1pPr>
            <a:lvl2pPr marL="658368" marR="0" lvl="1" indent="-251968" algn="l" rtl="0">
              <a:spcBef>
                <a:spcPts val="300"/>
              </a:spcBef>
              <a:buClr>
                <a:schemeClr val="accent2"/>
              </a:buClr>
              <a:buFont typeface="Georgia"/>
              <a:buNone/>
              <a:defRPr sz="2000" b="1" i="0" u="none" strike="noStrike" cap="none">
                <a:solidFill>
                  <a:schemeClr val="accent2"/>
                </a:solidFill>
                <a:latin typeface="Georgia"/>
                <a:ea typeface="Georgia"/>
                <a:cs typeface="Georgia"/>
                <a:sym typeface="Georgia"/>
              </a:defRPr>
            </a:lvl2pPr>
            <a:lvl3pPr marL="923544" marR="0" lvl="2" indent="-225044" algn="l" rtl="0">
              <a:spcBef>
                <a:spcPts val="300"/>
              </a:spcBef>
              <a:buClr>
                <a:schemeClr val="accent1"/>
              </a:buClr>
              <a:buFont typeface="Noto Sans Symbols"/>
              <a:buNone/>
              <a:defRPr sz="1800" b="1" i="0" u="none" strike="noStrike" cap="none">
                <a:solidFill>
                  <a:schemeClr val="accent1"/>
                </a:solidFill>
                <a:latin typeface="Georgia"/>
                <a:ea typeface="Georgia"/>
                <a:cs typeface="Georgia"/>
                <a:sym typeface="Georgia"/>
              </a:defRPr>
            </a:lvl3pPr>
            <a:lvl4pPr marL="1179576" marR="0" lvl="3" indent="-201675" algn="l" rtl="0">
              <a:spcBef>
                <a:spcPts val="300"/>
              </a:spcBef>
              <a:buClr>
                <a:schemeClr val="accent1"/>
              </a:buClr>
              <a:buFont typeface="Noto Sans Symbols"/>
              <a:buNone/>
              <a:defRPr sz="1600" b="1" i="0" u="none" strike="noStrike" cap="none">
                <a:solidFill>
                  <a:schemeClr val="accent1"/>
                </a:solidFill>
                <a:latin typeface="Georgia"/>
                <a:ea typeface="Georgia"/>
                <a:cs typeface="Georgia"/>
                <a:sym typeface="Georgia"/>
              </a:defRPr>
            </a:lvl4pPr>
            <a:lvl5pPr marL="1389888" marR="0" lvl="4" indent="-183388" algn="l" rtl="0">
              <a:spcBef>
                <a:spcPts val="300"/>
              </a:spcBef>
              <a:buClr>
                <a:schemeClr val="accent3"/>
              </a:buClr>
              <a:buFont typeface="Georgia"/>
              <a:buNone/>
              <a:defRPr sz="1600" b="1"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68" name="Shape 68"/>
          <p:cNvSpPr txBox="1">
            <a:spLocks noGrp="1"/>
          </p:cNvSpPr>
          <p:nvPr>
            <p:ph type="body" idx="3"/>
          </p:nvPr>
        </p:nvSpPr>
        <p:spPr>
          <a:xfrm>
            <a:off x="381000" y="2708518"/>
            <a:ext cx="4041648" cy="3886200"/>
          </a:xfrm>
          <a:prstGeom prst="rect">
            <a:avLst/>
          </a:prstGeom>
          <a:noFill/>
          <a:ln>
            <a:noFill/>
          </a:ln>
        </p:spPr>
        <p:txBody>
          <a:bodyPr lIns="91425" tIns="91425" rIns="91425" bIns="91425" anchor="t" anchorCtr="0"/>
          <a:lstStyle>
            <a:lvl1pPr marL="365760" marR="0" lvl="0" indent="-137159" algn="l" rtl="0">
              <a:spcBef>
                <a:spcPts val="300"/>
              </a:spcBef>
              <a:buClr>
                <a:schemeClr val="accent3"/>
              </a:buClr>
              <a:buSzPct val="100000"/>
              <a:buFont typeface="Georgia"/>
              <a:buChar char="•"/>
              <a:defRPr sz="2000" b="0" i="0" u="none" strike="noStrike" cap="none">
                <a:solidFill>
                  <a:schemeClr val="dk1"/>
                </a:solidFill>
                <a:latin typeface="Georgia"/>
                <a:ea typeface="Georgia"/>
                <a:cs typeface="Georgia"/>
                <a:sym typeface="Georgia"/>
              </a:defRPr>
            </a:lvl1pPr>
            <a:lvl2pPr marL="658368" marR="0" lvl="1" indent="-124968" algn="l" rtl="0">
              <a:spcBef>
                <a:spcPts val="300"/>
              </a:spcBef>
              <a:buClr>
                <a:schemeClr val="accent2"/>
              </a:buClr>
              <a:buSzPct val="100000"/>
              <a:buFont typeface="Georgia"/>
              <a:buChar char="▫"/>
              <a:defRPr sz="2000" b="0" i="0" u="none" strike="noStrike" cap="none">
                <a:solidFill>
                  <a:schemeClr val="accent2"/>
                </a:solidFill>
                <a:latin typeface="Georgia"/>
                <a:ea typeface="Georgia"/>
                <a:cs typeface="Georgia"/>
                <a:sym typeface="Georgia"/>
              </a:defRPr>
            </a:lvl2pPr>
            <a:lvl3pPr marL="923544" marR="0" lvl="2" indent="-110744" algn="l" rtl="0">
              <a:spcBef>
                <a:spcPts val="300"/>
              </a:spcBef>
              <a:buClr>
                <a:schemeClr val="accent1"/>
              </a:buClr>
              <a:buSzPct val="100000"/>
              <a:buFont typeface="Noto Sans Symbols"/>
              <a:buChar char="⚫"/>
              <a:defRPr sz="1800" b="0" i="0" u="none" strike="noStrike" cap="none">
                <a:solidFill>
                  <a:schemeClr val="accent1"/>
                </a:solidFill>
                <a:latin typeface="Georgia"/>
                <a:ea typeface="Georgia"/>
                <a:cs typeface="Georgia"/>
                <a:sym typeface="Georgia"/>
              </a:defRPr>
            </a:lvl3pPr>
            <a:lvl4pPr marL="1179576" marR="0" lvl="3" indent="-100075" algn="l" rtl="0">
              <a:spcBef>
                <a:spcPts val="300"/>
              </a:spcBef>
              <a:buClr>
                <a:schemeClr val="accent1"/>
              </a:buClr>
              <a:buSzPct val="100000"/>
              <a:buFont typeface="Noto Sans Symbols"/>
              <a:buChar char="⚫"/>
              <a:defRPr sz="1600" b="0" i="0" u="none" strike="noStrike" cap="none">
                <a:solidFill>
                  <a:schemeClr val="accent1"/>
                </a:solidFill>
                <a:latin typeface="Georgia"/>
                <a:ea typeface="Georgia"/>
                <a:cs typeface="Georgia"/>
                <a:sym typeface="Georgia"/>
              </a:defRPr>
            </a:lvl4pPr>
            <a:lvl5pPr marL="1389888" marR="0" lvl="4" indent="-81788"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69" name="Shape 69"/>
          <p:cNvSpPr txBox="1">
            <a:spLocks noGrp="1"/>
          </p:cNvSpPr>
          <p:nvPr>
            <p:ph type="body" idx="4"/>
          </p:nvPr>
        </p:nvSpPr>
        <p:spPr>
          <a:xfrm>
            <a:off x="4718303" y="2708518"/>
            <a:ext cx="4041774" cy="3886200"/>
          </a:xfrm>
          <a:prstGeom prst="rect">
            <a:avLst/>
          </a:prstGeom>
          <a:noFill/>
          <a:ln>
            <a:noFill/>
          </a:ln>
        </p:spPr>
        <p:txBody>
          <a:bodyPr lIns="91425" tIns="91425" rIns="91425" bIns="91425" anchor="t" anchorCtr="0"/>
          <a:lstStyle>
            <a:lvl1pPr marL="365760" marR="0" lvl="0" indent="-137159" algn="l" rtl="0">
              <a:spcBef>
                <a:spcPts val="300"/>
              </a:spcBef>
              <a:buClr>
                <a:schemeClr val="accent3"/>
              </a:buClr>
              <a:buSzPct val="100000"/>
              <a:buFont typeface="Georgia"/>
              <a:buChar char="•"/>
              <a:defRPr sz="2000" b="0" i="0" u="none" strike="noStrike" cap="none">
                <a:solidFill>
                  <a:schemeClr val="dk1"/>
                </a:solidFill>
                <a:latin typeface="Georgia"/>
                <a:ea typeface="Georgia"/>
                <a:cs typeface="Georgia"/>
                <a:sym typeface="Georgia"/>
              </a:defRPr>
            </a:lvl1pPr>
            <a:lvl2pPr marL="658368" marR="0" lvl="1" indent="-124968" algn="l" rtl="0">
              <a:spcBef>
                <a:spcPts val="300"/>
              </a:spcBef>
              <a:buClr>
                <a:schemeClr val="accent2"/>
              </a:buClr>
              <a:buSzPct val="100000"/>
              <a:buFont typeface="Georgia"/>
              <a:buChar char="▫"/>
              <a:defRPr sz="2000" b="0" i="0" u="none" strike="noStrike" cap="none">
                <a:solidFill>
                  <a:schemeClr val="accent2"/>
                </a:solidFill>
                <a:latin typeface="Georgia"/>
                <a:ea typeface="Georgia"/>
                <a:cs typeface="Georgia"/>
                <a:sym typeface="Georgia"/>
              </a:defRPr>
            </a:lvl2pPr>
            <a:lvl3pPr marL="923544" marR="0" lvl="2" indent="-110744" algn="l" rtl="0">
              <a:spcBef>
                <a:spcPts val="300"/>
              </a:spcBef>
              <a:buClr>
                <a:schemeClr val="accent1"/>
              </a:buClr>
              <a:buSzPct val="100000"/>
              <a:buFont typeface="Noto Sans Symbols"/>
              <a:buChar char="⚫"/>
              <a:defRPr sz="1800" b="0" i="0" u="none" strike="noStrike" cap="none">
                <a:solidFill>
                  <a:schemeClr val="accent1"/>
                </a:solidFill>
                <a:latin typeface="Georgia"/>
                <a:ea typeface="Georgia"/>
                <a:cs typeface="Georgia"/>
                <a:sym typeface="Georgia"/>
              </a:defRPr>
            </a:lvl3pPr>
            <a:lvl4pPr marL="1179576" marR="0" lvl="3" indent="-100075" algn="l" rtl="0">
              <a:spcBef>
                <a:spcPts val="300"/>
              </a:spcBef>
              <a:buClr>
                <a:schemeClr val="accent1"/>
              </a:buClr>
              <a:buSzPct val="100000"/>
              <a:buFont typeface="Noto Sans Symbols"/>
              <a:buChar char="⚫"/>
              <a:defRPr sz="1600" b="0" i="0" u="none" strike="noStrike" cap="none">
                <a:solidFill>
                  <a:schemeClr val="accent1"/>
                </a:solidFill>
                <a:latin typeface="Georgia"/>
                <a:ea typeface="Georgia"/>
                <a:cs typeface="Georgia"/>
                <a:sym typeface="Georgia"/>
              </a:defRPr>
            </a:lvl4pPr>
            <a:lvl5pPr marL="1389888" marR="0" lvl="4" indent="-81788"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70" name="Shape 70"/>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71" name="Shape 71"/>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a:solidFill>
                  <a:srgbClr val="FFFFFF"/>
                </a:solidFill>
                <a:latin typeface="Georgia"/>
                <a:ea typeface="Georgia"/>
                <a:cs typeface="Georgia"/>
                <a:sym typeface="Georgia"/>
              </a:rPr>
              <a:t>‹#›</a:t>
            </a:fld>
            <a:endParaRPr lang="en-US" sz="1800" b="0" i="0" u="none" strike="noStrike" cap="none">
              <a:solidFill>
                <a:srgbClr val="FFFFFF"/>
              </a:solidFill>
              <a:latin typeface="Georgia"/>
              <a:ea typeface="Georgia"/>
              <a:cs typeface="Georgia"/>
              <a:sym typeface="Georgia"/>
            </a:endParaRPr>
          </a:p>
        </p:txBody>
      </p:sp>
      <p:sp>
        <p:nvSpPr>
          <p:cNvPr id="72" name="Shape 72"/>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1143000"/>
            <a:ext cx="8229600" cy="1069847"/>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Trebuchet MS"/>
              <a:buNone/>
              <a:defRPr sz="4000" b="0" i="0" u="none" strike="noStrike" cap="none">
                <a:solidFill>
                  <a:schemeClr val="dk2"/>
                </a:solidFill>
                <a:latin typeface="Trebuchet MS"/>
                <a:ea typeface="Trebuchet MS"/>
                <a:cs typeface="Trebuchet MS"/>
                <a:sym typeface="Trebuchet MS"/>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5" name="Shape 75"/>
          <p:cNvSpPr txBox="1">
            <a:spLocks noGrp="1"/>
          </p:cNvSpPr>
          <p:nvPr>
            <p:ph type="dt" idx="10"/>
          </p:nvPr>
        </p:nvSpPr>
        <p:spPr>
          <a:xfrm>
            <a:off x="6583679" y="612647"/>
            <a:ext cx="957264"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76" name="Shape 76"/>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77" name="Shape 77"/>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a:solidFill>
                  <a:srgbClr val="FFFFFF"/>
                </a:solidFill>
                <a:latin typeface="Georgia"/>
                <a:ea typeface="Georgia"/>
                <a:cs typeface="Georgia"/>
                <a:sym typeface="Georgia"/>
              </a:rPr>
              <a:t>‹#›</a:t>
            </a:fld>
            <a:endParaRPr lang="en-US" sz="1800" b="0" i="0" u="none" strike="noStrike" cap="none">
              <a:solidFill>
                <a:srgbClr val="FFFFFF"/>
              </a:solidFill>
              <a:latin typeface="Georgia"/>
              <a:ea typeface="Georgia"/>
              <a:cs typeface="Georgia"/>
              <a:sym typeface="Georgia"/>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8"/>
        <p:cNvGrpSpPr/>
        <p:nvPr/>
      </p:nvGrpSpPr>
      <p:grpSpPr>
        <a:xfrm>
          <a:off x="0" y="0"/>
          <a:ext cx="0" cy="0"/>
          <a:chOff x="0" y="0"/>
          <a:chExt cx="0" cy="0"/>
        </a:xfrm>
      </p:grpSpPr>
      <p:sp>
        <p:nvSpPr>
          <p:cNvPr id="79" name="Shape 79"/>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80" name="Shape 80"/>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81" name="Shape 81"/>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a:solidFill>
                  <a:srgbClr val="FFFFFF"/>
                </a:solidFill>
                <a:latin typeface="Georgia"/>
                <a:ea typeface="Georgia"/>
                <a:cs typeface="Georgia"/>
                <a:sym typeface="Georgia"/>
              </a:rPr>
              <a:t>‹#›</a:t>
            </a:fld>
            <a:endParaRPr lang="en-US" sz="1800" b="0" i="0" u="none" strike="noStrike" cap="none">
              <a:solidFill>
                <a:srgbClr val="FFFFFF"/>
              </a:solidFill>
              <a:latin typeface="Georgia"/>
              <a:ea typeface="Georgia"/>
              <a:cs typeface="Georgia"/>
              <a:sym typeface="Georgi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5353496" y="1101970"/>
            <a:ext cx="3383280" cy="877823"/>
          </a:xfrm>
          <a:prstGeom prst="rect">
            <a:avLst/>
          </a:prstGeom>
          <a:noFill/>
          <a:ln>
            <a:noFill/>
          </a:ln>
        </p:spPr>
        <p:txBody>
          <a:bodyPr lIns="91425" tIns="91425" rIns="91425" bIns="91425" anchor="b" anchorCtr="0"/>
          <a:lstStyle>
            <a:lvl1pPr marL="0" marR="0" lvl="0" indent="0" algn="l" rtl="0">
              <a:spcBef>
                <a:spcPts val="0"/>
              </a:spcBef>
              <a:buClr>
                <a:schemeClr val="dk2"/>
              </a:buClr>
              <a:buFont typeface="Trebuchet MS"/>
              <a:buNone/>
              <a:defRPr sz="1800" b="1" i="0" u="none" strike="noStrike" cap="none">
                <a:solidFill>
                  <a:schemeClr val="dk2"/>
                </a:solidFill>
                <a:latin typeface="Trebuchet MS"/>
                <a:ea typeface="Trebuchet MS"/>
                <a:cs typeface="Trebuchet MS"/>
                <a:sym typeface="Trebuchet MS"/>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4" name="Shape 84"/>
          <p:cNvSpPr txBox="1">
            <a:spLocks noGrp="1"/>
          </p:cNvSpPr>
          <p:nvPr>
            <p:ph type="body" idx="1"/>
          </p:nvPr>
        </p:nvSpPr>
        <p:spPr>
          <a:xfrm>
            <a:off x="5353496" y="2010726"/>
            <a:ext cx="3383280" cy="4617720"/>
          </a:xfrm>
          <a:prstGeom prst="rect">
            <a:avLst/>
          </a:prstGeom>
          <a:noFill/>
          <a:ln>
            <a:noFill/>
          </a:ln>
        </p:spPr>
        <p:txBody>
          <a:bodyPr lIns="91425" tIns="91425" rIns="91425" bIns="91425" anchor="t" anchorCtr="0"/>
          <a:lstStyle>
            <a:lvl1pPr marL="9144" marR="0" lvl="0" indent="-9144" algn="l" rtl="0">
              <a:spcBef>
                <a:spcPts val="300"/>
              </a:spcBef>
              <a:buClr>
                <a:schemeClr val="accent3"/>
              </a:buClr>
              <a:buFont typeface="Georgia"/>
              <a:buNone/>
              <a:defRPr sz="1400" b="0" i="0" u="none" strike="noStrike" cap="none">
                <a:solidFill>
                  <a:schemeClr val="dk1"/>
                </a:solidFill>
                <a:latin typeface="Georgia"/>
                <a:ea typeface="Georgia"/>
                <a:cs typeface="Georgia"/>
                <a:sym typeface="Georgia"/>
              </a:defRPr>
            </a:lvl1pPr>
            <a:lvl2pPr marL="658368" marR="0" lvl="1" indent="-251968" algn="l" rtl="0">
              <a:spcBef>
                <a:spcPts val="300"/>
              </a:spcBef>
              <a:buClr>
                <a:schemeClr val="accent2"/>
              </a:buClr>
              <a:buFont typeface="Georgia"/>
              <a:buNone/>
              <a:defRPr sz="1200" b="0" i="0" u="none" strike="noStrike" cap="none">
                <a:solidFill>
                  <a:schemeClr val="accent2"/>
                </a:solidFill>
                <a:latin typeface="Georgia"/>
                <a:ea typeface="Georgia"/>
                <a:cs typeface="Georgia"/>
                <a:sym typeface="Georgia"/>
              </a:defRPr>
            </a:lvl2pPr>
            <a:lvl3pPr marL="923544" marR="0" lvl="2" indent="-225044" algn="l" rtl="0">
              <a:spcBef>
                <a:spcPts val="300"/>
              </a:spcBef>
              <a:buClr>
                <a:schemeClr val="accent1"/>
              </a:buClr>
              <a:buFont typeface="Noto Sans Symbols"/>
              <a:buNone/>
              <a:defRPr sz="1000" b="0" i="0" u="none" strike="noStrike" cap="none">
                <a:solidFill>
                  <a:schemeClr val="accent1"/>
                </a:solidFill>
                <a:latin typeface="Georgia"/>
                <a:ea typeface="Georgia"/>
                <a:cs typeface="Georgia"/>
                <a:sym typeface="Georgia"/>
              </a:defRPr>
            </a:lvl3pPr>
            <a:lvl4pPr marL="1179576" marR="0" lvl="3" indent="-201675" algn="l" rtl="0">
              <a:spcBef>
                <a:spcPts val="300"/>
              </a:spcBef>
              <a:buClr>
                <a:schemeClr val="accent1"/>
              </a:buClr>
              <a:buFont typeface="Noto Sans Symbols"/>
              <a:buNone/>
              <a:defRPr sz="900" b="0" i="0" u="none" strike="noStrike" cap="none">
                <a:solidFill>
                  <a:schemeClr val="accent1"/>
                </a:solidFill>
                <a:latin typeface="Georgia"/>
                <a:ea typeface="Georgia"/>
                <a:cs typeface="Georgia"/>
                <a:sym typeface="Georgia"/>
              </a:defRPr>
            </a:lvl4pPr>
            <a:lvl5pPr marL="1389888" marR="0" lvl="4" indent="-183388" algn="l" rtl="0">
              <a:spcBef>
                <a:spcPts val="300"/>
              </a:spcBef>
              <a:buClr>
                <a:schemeClr val="accent3"/>
              </a:buClr>
              <a:buFont typeface="Georgia"/>
              <a:buNone/>
              <a:defRPr sz="9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85" name="Shape 85"/>
          <p:cNvSpPr txBox="1">
            <a:spLocks noGrp="1"/>
          </p:cNvSpPr>
          <p:nvPr>
            <p:ph type="body" idx="2"/>
          </p:nvPr>
        </p:nvSpPr>
        <p:spPr>
          <a:xfrm>
            <a:off x="152400" y="776287"/>
            <a:ext cx="5102351" cy="5852159"/>
          </a:xfrm>
          <a:prstGeom prst="rect">
            <a:avLst/>
          </a:prstGeom>
          <a:noFill/>
          <a:ln>
            <a:noFill/>
          </a:ln>
        </p:spPr>
        <p:txBody>
          <a:bodyPr lIns="91425" tIns="91425" rIns="91425" bIns="91425" anchor="t" anchorCtr="0"/>
          <a:lstStyle>
            <a:lvl1pPr marL="365760" marR="0" lvl="0" indent="-60959" algn="l" rtl="0">
              <a:spcBef>
                <a:spcPts val="300"/>
              </a:spcBef>
              <a:buClr>
                <a:schemeClr val="accent3"/>
              </a:buClr>
              <a:buSzPct val="100000"/>
              <a:buFont typeface="Georgia"/>
              <a:buChar char="•"/>
              <a:defRPr sz="3200" b="0" i="0" u="none" strike="noStrike" cap="none">
                <a:solidFill>
                  <a:schemeClr val="dk1"/>
                </a:solidFill>
                <a:latin typeface="Georgia"/>
                <a:ea typeface="Georgia"/>
                <a:cs typeface="Georgia"/>
                <a:sym typeface="Georgia"/>
              </a:defRPr>
            </a:lvl1pPr>
            <a:lvl2pPr marL="658368" marR="0" lvl="1" indent="-74168" algn="l" rtl="0">
              <a:spcBef>
                <a:spcPts val="300"/>
              </a:spcBef>
              <a:buClr>
                <a:schemeClr val="accent2"/>
              </a:buClr>
              <a:buSzPct val="100000"/>
              <a:buFont typeface="Georgia"/>
              <a:buChar char="▫"/>
              <a:defRPr sz="2800" b="0" i="0" u="none" strike="noStrike" cap="none">
                <a:solidFill>
                  <a:schemeClr val="accent2"/>
                </a:solidFill>
                <a:latin typeface="Georgia"/>
                <a:ea typeface="Georgia"/>
                <a:cs typeface="Georgia"/>
                <a:sym typeface="Georgia"/>
              </a:defRPr>
            </a:lvl2pPr>
            <a:lvl3pPr marL="923544" marR="0" lvl="2" indent="-72644" algn="l" rtl="0">
              <a:spcBef>
                <a:spcPts val="300"/>
              </a:spcBef>
              <a:buClr>
                <a:schemeClr val="accent1"/>
              </a:buClr>
              <a:buSzPct val="100000"/>
              <a:buFont typeface="Noto Sans Symbols"/>
              <a:buChar char="⚫"/>
              <a:defRPr sz="2400" b="0" i="0" u="none" strike="noStrike" cap="none">
                <a:solidFill>
                  <a:schemeClr val="accent1"/>
                </a:solidFill>
                <a:latin typeface="Georgia"/>
                <a:ea typeface="Georgia"/>
                <a:cs typeface="Georgia"/>
                <a:sym typeface="Georgia"/>
              </a:defRPr>
            </a:lvl3pPr>
            <a:lvl4pPr marL="1179576" marR="0" lvl="3" indent="-74675" algn="l" rtl="0">
              <a:spcBef>
                <a:spcPts val="300"/>
              </a:spcBef>
              <a:buClr>
                <a:schemeClr val="accent1"/>
              </a:buClr>
              <a:buSzPct val="100000"/>
              <a:buFont typeface="Noto Sans Symbols"/>
              <a:buChar char="⚫"/>
              <a:defRPr sz="2000" b="0" i="0" u="none" strike="noStrike" cap="none">
                <a:solidFill>
                  <a:schemeClr val="accent1"/>
                </a:solidFill>
                <a:latin typeface="Georgia"/>
                <a:ea typeface="Georgia"/>
                <a:cs typeface="Georgia"/>
                <a:sym typeface="Georgia"/>
              </a:defRPr>
            </a:lvl4pPr>
            <a:lvl5pPr marL="1389888" marR="0" lvl="4" indent="-56388" algn="l" rtl="0">
              <a:spcBef>
                <a:spcPts val="300"/>
              </a:spcBef>
              <a:buClr>
                <a:schemeClr val="accent3"/>
              </a:buClr>
              <a:buSzPct val="100000"/>
              <a:buFont typeface="Georgia"/>
              <a:buChar char="▫"/>
              <a:defRPr sz="20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86" name="Shape 86"/>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87" name="Shape 87"/>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88" name="Shape 88"/>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a:solidFill>
                  <a:srgbClr val="FFFFFF"/>
                </a:solidFill>
                <a:latin typeface="Georgia"/>
                <a:ea typeface="Georgia"/>
                <a:cs typeface="Georgia"/>
                <a:sym typeface="Georgia"/>
              </a:rPr>
              <a:t>‹#›</a:t>
            </a:fld>
            <a:endParaRPr lang="en-US" sz="1800" b="0" i="0" u="none" strike="noStrike" cap="none">
              <a:solidFill>
                <a:srgbClr val="FFFFFF"/>
              </a:solidFill>
              <a:latin typeface="Georgia"/>
              <a:ea typeface="Georgia"/>
              <a:cs typeface="Georgia"/>
              <a:sym typeface="Georgi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89"/>
        <p:cNvGrpSpPr/>
        <p:nvPr/>
      </p:nvGrpSpPr>
      <p:grpSpPr>
        <a:xfrm>
          <a:off x="0" y="0"/>
          <a:ext cx="0" cy="0"/>
          <a:chOff x="0" y="0"/>
          <a:chExt cx="0" cy="0"/>
        </a:xfrm>
      </p:grpSpPr>
      <p:sp>
        <p:nvSpPr>
          <p:cNvPr id="90" name="Shape 90"/>
          <p:cNvSpPr txBox="1">
            <a:spLocks noGrp="1"/>
          </p:cNvSpPr>
          <p:nvPr>
            <p:ph type="title"/>
          </p:nvPr>
        </p:nvSpPr>
        <p:spPr>
          <a:xfrm rot="-5400000">
            <a:off x="3393016" y="3156576"/>
            <a:ext cx="4681637" cy="586803"/>
          </a:xfrm>
          <a:prstGeom prst="rect">
            <a:avLst/>
          </a:prstGeom>
          <a:noFill/>
          <a:ln>
            <a:noFill/>
          </a:ln>
        </p:spPr>
        <p:txBody>
          <a:bodyPr lIns="91425" tIns="91425" rIns="91425" bIns="91425" anchor="t" anchorCtr="0"/>
          <a:lstStyle>
            <a:lvl1pPr marL="0" marR="0" lvl="0" indent="0" algn="ctr" rtl="0">
              <a:spcBef>
                <a:spcPts val="0"/>
              </a:spcBef>
              <a:buClr>
                <a:schemeClr val="dk2"/>
              </a:buClr>
              <a:buFont typeface="Trebuchet MS"/>
              <a:buNone/>
              <a:defRPr sz="2000" b="1" i="0" u="none" strike="noStrike" cap="none">
                <a:solidFill>
                  <a:schemeClr val="dk2"/>
                </a:solidFill>
                <a:latin typeface="Trebuchet MS"/>
                <a:ea typeface="Trebuchet MS"/>
                <a:cs typeface="Trebuchet MS"/>
                <a:sym typeface="Trebuchet MS"/>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91" name="Shape 91"/>
          <p:cNvSpPr>
            <a:spLocks noGrp="1"/>
          </p:cNvSpPr>
          <p:nvPr>
            <p:ph type="pic" idx="2"/>
          </p:nvPr>
        </p:nvSpPr>
        <p:spPr>
          <a:xfrm>
            <a:off x="403670" y="1143000"/>
            <a:ext cx="4572000" cy="4572000"/>
          </a:xfrm>
          <a:prstGeom prst="rect">
            <a:avLst/>
          </a:prstGeom>
          <a:solidFill>
            <a:srgbClr val="EAEAEA"/>
          </a:solidFill>
          <a:ln w="50800" cap="flat" cmpd="sng">
            <a:solidFill>
              <a:srgbClr val="FFFFFF"/>
            </a:solidFill>
            <a:prstDash val="solid"/>
            <a:miter/>
            <a:headEnd type="none" w="med" len="med"/>
            <a:tailEnd type="none" w="med" len="med"/>
          </a:ln>
          <a:effectLst>
            <a:outerShdw blurRad="57150" dist="31750" dir="4800000" algn="tl" rotWithShape="0">
              <a:srgbClr val="000000">
                <a:alpha val="24705"/>
              </a:srgbClr>
            </a:outerShdw>
          </a:effectLst>
        </p:spPr>
        <p:txBody>
          <a:bodyPr lIns="91425" tIns="91425" rIns="91425" bIns="91425" anchor="t" anchorCtr="0"/>
          <a:lstStyle>
            <a:lvl1pPr marL="0" marR="0" lvl="0" indent="0" algn="l" rtl="0">
              <a:spcBef>
                <a:spcPts val="300"/>
              </a:spcBef>
              <a:buClr>
                <a:schemeClr val="accent3"/>
              </a:buClr>
              <a:buFont typeface="Georgia"/>
              <a:buNone/>
              <a:defRPr sz="3200" b="0" i="0" u="none" strike="noStrike" cap="none">
                <a:solidFill>
                  <a:schemeClr val="dk1"/>
                </a:solidFill>
                <a:latin typeface="Georgia"/>
                <a:ea typeface="Georgia"/>
                <a:cs typeface="Georgia"/>
                <a:sym typeface="Georgia"/>
              </a:defRPr>
            </a:lvl1pPr>
            <a:lvl2pPr marL="658368" marR="0" lvl="1" indent="-86868" algn="l" rtl="0">
              <a:spcBef>
                <a:spcPts val="300"/>
              </a:spcBef>
              <a:buClr>
                <a:schemeClr val="accent2"/>
              </a:buClr>
              <a:buSzPct val="100000"/>
              <a:buFont typeface="Georgia"/>
              <a:buChar char="▫"/>
              <a:defRPr sz="2600" b="0" i="0" u="none" strike="noStrike" cap="none">
                <a:solidFill>
                  <a:schemeClr val="accent2"/>
                </a:solidFill>
                <a:latin typeface="Georgia"/>
                <a:ea typeface="Georgia"/>
                <a:cs typeface="Georgia"/>
                <a:sym typeface="Georgia"/>
              </a:defRPr>
            </a:lvl2pPr>
            <a:lvl3pPr marL="923544" marR="0" lvl="2" indent="-72644" algn="l" rtl="0">
              <a:spcBef>
                <a:spcPts val="300"/>
              </a:spcBef>
              <a:buClr>
                <a:schemeClr val="accent1"/>
              </a:buClr>
              <a:buSzPct val="100000"/>
              <a:buFont typeface="Noto Sans Symbols"/>
              <a:buChar char="⚫"/>
              <a:defRPr sz="2400" b="0" i="0" u="none" strike="noStrike" cap="none">
                <a:solidFill>
                  <a:schemeClr val="accent1"/>
                </a:solidFill>
                <a:latin typeface="Georgia"/>
                <a:ea typeface="Georgia"/>
                <a:cs typeface="Georgia"/>
                <a:sym typeface="Georgia"/>
              </a:defRPr>
            </a:lvl3pPr>
            <a:lvl4pPr marL="1179576" marR="0" lvl="3" indent="-61975" algn="l" rtl="0">
              <a:spcBef>
                <a:spcPts val="300"/>
              </a:spcBef>
              <a:buClr>
                <a:schemeClr val="accent1"/>
              </a:buClr>
              <a:buSzPct val="100000"/>
              <a:buFont typeface="Noto Sans Symbols"/>
              <a:buChar char="⚫"/>
              <a:defRPr sz="2200" b="0" i="0" u="none" strike="noStrike" cap="none">
                <a:solidFill>
                  <a:schemeClr val="accent1"/>
                </a:solidFill>
                <a:latin typeface="Georgia"/>
                <a:ea typeface="Georgia"/>
                <a:cs typeface="Georgia"/>
                <a:sym typeface="Georgia"/>
              </a:defRPr>
            </a:lvl4pPr>
            <a:lvl5pPr marL="1389888" marR="0" lvl="4" indent="-56388" algn="l" rtl="0">
              <a:spcBef>
                <a:spcPts val="300"/>
              </a:spcBef>
              <a:buClr>
                <a:schemeClr val="accent3"/>
              </a:buClr>
              <a:buSzPct val="100000"/>
              <a:buFont typeface="Georgia"/>
              <a:buChar char="▫"/>
              <a:defRPr sz="20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92" name="Shape 92"/>
          <p:cNvSpPr txBox="1">
            <a:spLocks noGrp="1"/>
          </p:cNvSpPr>
          <p:nvPr>
            <p:ph type="body" idx="1"/>
          </p:nvPr>
        </p:nvSpPr>
        <p:spPr>
          <a:xfrm>
            <a:off x="6088442" y="3274308"/>
            <a:ext cx="2590800" cy="2516489"/>
          </a:xfrm>
          <a:prstGeom prst="rect">
            <a:avLst/>
          </a:prstGeom>
          <a:noFill/>
          <a:ln>
            <a:noFill/>
          </a:ln>
        </p:spPr>
        <p:txBody>
          <a:bodyPr lIns="91425" tIns="91425" rIns="91425" bIns="91425" anchor="t" anchorCtr="0"/>
          <a:lstStyle>
            <a:lvl1pPr marL="0" marR="0" lvl="0" indent="0" algn="l" rtl="0">
              <a:lnSpc>
                <a:spcPct val="100000"/>
              </a:lnSpc>
              <a:spcBef>
                <a:spcPts val="0"/>
              </a:spcBef>
              <a:buClr>
                <a:schemeClr val="accent3"/>
              </a:buClr>
              <a:buFont typeface="Georgia"/>
              <a:buNone/>
              <a:defRPr sz="1300" b="0" i="0" u="none" strike="noStrike" cap="none">
                <a:solidFill>
                  <a:schemeClr val="dk1"/>
                </a:solidFill>
                <a:latin typeface="Georgia"/>
                <a:ea typeface="Georgia"/>
                <a:cs typeface="Georgia"/>
                <a:sym typeface="Georgia"/>
              </a:defRPr>
            </a:lvl1pPr>
            <a:lvl2pPr marL="658368" marR="0" lvl="1" indent="-251968" algn="l" rtl="0">
              <a:spcBef>
                <a:spcPts val="300"/>
              </a:spcBef>
              <a:buClr>
                <a:schemeClr val="accent2"/>
              </a:buClr>
              <a:buFont typeface="Georgia"/>
              <a:buNone/>
              <a:defRPr sz="1200" b="0" i="0" u="none" strike="noStrike" cap="none">
                <a:solidFill>
                  <a:schemeClr val="accent2"/>
                </a:solidFill>
                <a:latin typeface="Georgia"/>
                <a:ea typeface="Georgia"/>
                <a:cs typeface="Georgia"/>
                <a:sym typeface="Georgia"/>
              </a:defRPr>
            </a:lvl2pPr>
            <a:lvl3pPr marL="923544" marR="0" lvl="2" indent="-225044" algn="l" rtl="0">
              <a:spcBef>
                <a:spcPts val="300"/>
              </a:spcBef>
              <a:buClr>
                <a:schemeClr val="accent1"/>
              </a:buClr>
              <a:buFont typeface="Noto Sans Symbols"/>
              <a:buNone/>
              <a:defRPr sz="1000" b="0" i="0" u="none" strike="noStrike" cap="none">
                <a:solidFill>
                  <a:schemeClr val="accent1"/>
                </a:solidFill>
                <a:latin typeface="Georgia"/>
                <a:ea typeface="Georgia"/>
                <a:cs typeface="Georgia"/>
                <a:sym typeface="Georgia"/>
              </a:defRPr>
            </a:lvl3pPr>
            <a:lvl4pPr marL="1179576" marR="0" lvl="3" indent="-201675" algn="l" rtl="0">
              <a:spcBef>
                <a:spcPts val="300"/>
              </a:spcBef>
              <a:buClr>
                <a:schemeClr val="accent1"/>
              </a:buClr>
              <a:buFont typeface="Noto Sans Symbols"/>
              <a:buNone/>
              <a:defRPr sz="900" b="0" i="0" u="none" strike="noStrike" cap="none">
                <a:solidFill>
                  <a:schemeClr val="accent1"/>
                </a:solidFill>
                <a:latin typeface="Georgia"/>
                <a:ea typeface="Georgia"/>
                <a:cs typeface="Georgia"/>
                <a:sym typeface="Georgia"/>
              </a:defRPr>
            </a:lvl4pPr>
            <a:lvl5pPr marL="1389888" marR="0" lvl="4" indent="-183388" algn="l" rtl="0">
              <a:spcBef>
                <a:spcPts val="300"/>
              </a:spcBef>
              <a:buClr>
                <a:schemeClr val="accent3"/>
              </a:buClr>
              <a:buFont typeface="Georgia"/>
              <a:buNone/>
              <a:defRPr sz="9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93" name="Shape 93"/>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94" name="Shape 94"/>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95" name="Shape 95"/>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a:solidFill>
                  <a:srgbClr val="FFFFFF"/>
                </a:solidFill>
                <a:latin typeface="Georgia"/>
                <a:ea typeface="Georgia"/>
                <a:cs typeface="Georgia"/>
                <a:sym typeface="Georgia"/>
              </a:rPr>
              <a:t>‹#›</a:t>
            </a:fld>
            <a:endParaRPr lang="en-US" sz="1800" b="0" i="0" u="none" strike="noStrike" cap="none">
              <a:solidFill>
                <a:srgbClr val="FFFFFF"/>
              </a:solidFill>
              <a:latin typeface="Georgia"/>
              <a:ea typeface="Georgia"/>
              <a:cs typeface="Georgia"/>
              <a:sym typeface="Georgia"/>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p:nvPr/>
        </p:nvSpPr>
        <p:spPr>
          <a:xfrm>
            <a:off x="0" y="366817"/>
            <a:ext cx="9144000" cy="84406"/>
          </a:xfrm>
          <a:prstGeom prst="rect">
            <a:avLst/>
          </a:prstGeom>
          <a:solidFill>
            <a:schemeClr val="accent2">
              <a:alpha val="4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11" name="Shape 11"/>
          <p:cNvSpPr/>
          <p:nvPr/>
        </p:nvSpPr>
        <p:spPr>
          <a:xfrm>
            <a:off x="0" y="0"/>
            <a:ext cx="9144000" cy="310662"/>
          </a:xfrm>
          <a:prstGeom prst="rect">
            <a:avLst/>
          </a:prstGeom>
          <a:solidFill>
            <a:schemeClr val="dk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12" name="Shape 12"/>
          <p:cNvSpPr/>
          <p:nvPr/>
        </p:nvSpPr>
        <p:spPr>
          <a:xfrm>
            <a:off x="0" y="308276"/>
            <a:ext cx="9144001" cy="91440"/>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13" name="Shape 13"/>
          <p:cNvSpPr/>
          <p:nvPr/>
        </p:nvSpPr>
        <p:spPr>
          <a:xfrm rot="10800000" flipH="1">
            <a:off x="5410182" y="360246"/>
            <a:ext cx="3733819" cy="91087"/>
          </a:xfrm>
          <a:prstGeom prst="rect">
            <a:avLst/>
          </a:prstGeom>
          <a:solidFill>
            <a:schemeClr val="accent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14" name="Shape 14"/>
          <p:cNvSpPr/>
          <p:nvPr/>
        </p:nvSpPr>
        <p:spPr>
          <a:xfrm rot="10800000" flipH="1">
            <a:off x="5410200" y="440112"/>
            <a:ext cx="3733800" cy="180034"/>
          </a:xfrm>
          <a:prstGeom prst="rect">
            <a:avLst/>
          </a:prstGeom>
          <a:solidFill>
            <a:schemeClr val="accent2">
              <a:alpha val="49803"/>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15" name="Shape 15"/>
          <p:cNvSpPr/>
          <p:nvPr/>
        </p:nvSpPr>
        <p:spPr>
          <a:xfrm>
            <a:off x="5407339" y="497504"/>
            <a:ext cx="3063240" cy="27431"/>
          </a:xfrm>
          <a:prstGeom prst="roundRect">
            <a:avLst>
              <a:gd name="adj" fmla="val 16667"/>
            </a:avLst>
          </a:prstGeom>
          <a:solidFill>
            <a:schemeClr val="l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16" name="Shape 16"/>
          <p:cNvSpPr/>
          <p:nvPr/>
        </p:nvSpPr>
        <p:spPr>
          <a:xfrm>
            <a:off x="7373646" y="588943"/>
            <a:ext cx="1600199" cy="36575"/>
          </a:xfrm>
          <a:prstGeom prst="roundRect">
            <a:avLst>
              <a:gd name="adj" fmla="val 16667"/>
            </a:avLst>
          </a:prstGeom>
          <a:solidFill>
            <a:schemeClr val="l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17" name="Shape 17"/>
          <p:cNvSpPr/>
          <p:nvPr/>
        </p:nvSpPr>
        <p:spPr>
          <a:xfrm>
            <a:off x="9084965" y="-2001"/>
            <a:ext cx="57625" cy="621792"/>
          </a:xfrm>
          <a:prstGeom prst="rect">
            <a:avLst/>
          </a:prstGeom>
          <a:solidFill>
            <a:srgbClr val="FFFFFF">
              <a:alpha val="64705"/>
            </a:srgb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18" name="Shape 18"/>
          <p:cNvSpPr/>
          <p:nvPr/>
        </p:nvSpPr>
        <p:spPr>
          <a:xfrm>
            <a:off x="9044481" y="-2001"/>
            <a:ext cx="27431" cy="621792"/>
          </a:xfrm>
          <a:prstGeom prst="rect">
            <a:avLst/>
          </a:prstGeom>
          <a:solidFill>
            <a:srgbClr val="FFFFFF">
              <a:alpha val="64705"/>
            </a:srgb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19" name="Shape 19"/>
          <p:cNvSpPr/>
          <p:nvPr/>
        </p:nvSpPr>
        <p:spPr>
          <a:xfrm>
            <a:off x="9025428" y="-2001"/>
            <a:ext cx="9143" cy="621792"/>
          </a:xfrm>
          <a:prstGeom prst="rect">
            <a:avLst/>
          </a:prstGeom>
          <a:solidFill>
            <a:srgbClr val="FFFFFF">
              <a:alpha val="60000"/>
            </a:srgb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20" name="Shape 20"/>
          <p:cNvSpPr/>
          <p:nvPr/>
        </p:nvSpPr>
        <p:spPr>
          <a:xfrm>
            <a:off x="8975422" y="-2001"/>
            <a:ext cx="27431" cy="621792"/>
          </a:xfrm>
          <a:prstGeom prst="rect">
            <a:avLst/>
          </a:prstGeom>
          <a:solidFill>
            <a:srgbClr val="FFFFFF">
              <a:alpha val="40000"/>
            </a:srgb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21" name="Shape 21"/>
          <p:cNvSpPr/>
          <p:nvPr/>
        </p:nvSpPr>
        <p:spPr>
          <a:xfrm>
            <a:off x="8915677" y="379"/>
            <a:ext cx="54863" cy="585215"/>
          </a:xfrm>
          <a:prstGeom prst="rect">
            <a:avLst/>
          </a:prstGeom>
          <a:solidFill>
            <a:srgbClr val="FFFFFF">
              <a:alpha val="20000"/>
            </a:srgb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22" name="Shape 22"/>
          <p:cNvSpPr/>
          <p:nvPr/>
        </p:nvSpPr>
        <p:spPr>
          <a:xfrm>
            <a:off x="8873475" y="379"/>
            <a:ext cx="9143" cy="585215"/>
          </a:xfrm>
          <a:prstGeom prst="rect">
            <a:avLst/>
          </a:prstGeom>
          <a:solidFill>
            <a:srgbClr val="FFFFFF">
              <a:alpha val="29803"/>
            </a:srgb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Georgia"/>
              <a:ea typeface="Georgia"/>
              <a:cs typeface="Georgia"/>
              <a:sym typeface="Georgia"/>
            </a:endParaRPr>
          </a:p>
        </p:txBody>
      </p:sp>
      <p:sp>
        <p:nvSpPr>
          <p:cNvPr id="23" name="Shape 23"/>
          <p:cNvSpPr txBox="1">
            <a:spLocks noGrp="1"/>
          </p:cNvSpPr>
          <p:nvPr>
            <p:ph type="title"/>
          </p:nvPr>
        </p:nvSpPr>
        <p:spPr>
          <a:xfrm>
            <a:off x="457200" y="1143000"/>
            <a:ext cx="8229600" cy="1066799"/>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Trebuchet MS"/>
              <a:buNone/>
              <a:defRPr sz="4000" b="0" i="0" u="none" strike="noStrike" cap="none">
                <a:solidFill>
                  <a:schemeClr val="dk2"/>
                </a:solidFill>
                <a:latin typeface="Trebuchet MS"/>
                <a:ea typeface="Trebuchet MS"/>
                <a:cs typeface="Trebuchet MS"/>
                <a:sym typeface="Trebuchet MS"/>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4" name="Shape 24"/>
          <p:cNvSpPr txBox="1">
            <a:spLocks noGrp="1"/>
          </p:cNvSpPr>
          <p:nvPr>
            <p:ph type="body" idx="1"/>
          </p:nvPr>
        </p:nvSpPr>
        <p:spPr>
          <a:xfrm>
            <a:off x="457200" y="2249424"/>
            <a:ext cx="8229600" cy="4325112"/>
          </a:xfrm>
          <a:prstGeom prst="rect">
            <a:avLst/>
          </a:prstGeom>
          <a:noFill/>
          <a:ln>
            <a:noFill/>
          </a:ln>
        </p:spPr>
        <p:txBody>
          <a:bodyPr lIns="91425" tIns="91425" rIns="91425" bIns="91425" anchor="t" anchorCtr="0"/>
          <a:lstStyle>
            <a:lvl1pPr marL="365760" marR="0" lvl="0" indent="-86359" algn="l" rtl="0">
              <a:spcBef>
                <a:spcPts val="300"/>
              </a:spcBef>
              <a:buClr>
                <a:schemeClr val="accent3"/>
              </a:buClr>
              <a:buSzPct val="100000"/>
              <a:buFont typeface="Georgia"/>
              <a:buChar char="•"/>
              <a:defRPr sz="2800" b="0" i="0" u="none" strike="noStrike" cap="none">
                <a:solidFill>
                  <a:schemeClr val="dk1"/>
                </a:solidFill>
                <a:latin typeface="Georgia"/>
                <a:ea typeface="Georgia"/>
                <a:cs typeface="Georgia"/>
                <a:sym typeface="Georgia"/>
              </a:defRPr>
            </a:lvl1pPr>
            <a:lvl2pPr marL="658368" marR="0" lvl="1" indent="-86868" algn="l" rtl="0">
              <a:spcBef>
                <a:spcPts val="300"/>
              </a:spcBef>
              <a:buClr>
                <a:schemeClr val="accent2"/>
              </a:buClr>
              <a:buSzPct val="100000"/>
              <a:buFont typeface="Georgia"/>
              <a:buChar char="▫"/>
              <a:defRPr sz="2600" b="0" i="0" u="none" strike="noStrike" cap="none">
                <a:solidFill>
                  <a:schemeClr val="accent2"/>
                </a:solidFill>
                <a:latin typeface="Georgia"/>
                <a:ea typeface="Georgia"/>
                <a:cs typeface="Georgia"/>
                <a:sym typeface="Georgia"/>
              </a:defRPr>
            </a:lvl2pPr>
            <a:lvl3pPr marL="923544" marR="0" lvl="2" indent="-72644" algn="l" rtl="0">
              <a:spcBef>
                <a:spcPts val="300"/>
              </a:spcBef>
              <a:buClr>
                <a:schemeClr val="accent1"/>
              </a:buClr>
              <a:buSzPct val="100000"/>
              <a:buFont typeface="Noto Sans Symbols"/>
              <a:buChar char="⚫"/>
              <a:defRPr sz="2400" b="0" i="0" u="none" strike="noStrike" cap="none">
                <a:solidFill>
                  <a:schemeClr val="accent1"/>
                </a:solidFill>
                <a:latin typeface="Georgia"/>
                <a:ea typeface="Georgia"/>
                <a:cs typeface="Georgia"/>
                <a:sym typeface="Georgia"/>
              </a:defRPr>
            </a:lvl3pPr>
            <a:lvl4pPr marL="1179576" marR="0" lvl="3" indent="-61975" algn="l" rtl="0">
              <a:spcBef>
                <a:spcPts val="300"/>
              </a:spcBef>
              <a:buClr>
                <a:schemeClr val="accent1"/>
              </a:buClr>
              <a:buSzPct val="100000"/>
              <a:buFont typeface="Noto Sans Symbols"/>
              <a:buChar char="⚫"/>
              <a:defRPr sz="2200" b="0" i="0" u="none" strike="noStrike" cap="none">
                <a:solidFill>
                  <a:schemeClr val="accent1"/>
                </a:solidFill>
                <a:latin typeface="Georgia"/>
                <a:ea typeface="Georgia"/>
                <a:cs typeface="Georgia"/>
                <a:sym typeface="Georgia"/>
              </a:defRPr>
            </a:lvl4pPr>
            <a:lvl5pPr marL="1389888" marR="0" lvl="4" indent="-56388" algn="l" rtl="0">
              <a:spcBef>
                <a:spcPts val="300"/>
              </a:spcBef>
              <a:buClr>
                <a:schemeClr val="accent3"/>
              </a:buClr>
              <a:buSzPct val="100000"/>
              <a:buFont typeface="Georgia"/>
              <a:buChar char="▫"/>
              <a:defRPr sz="20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25" name="Shape 25"/>
          <p:cNvSpPr txBox="1">
            <a:spLocks noGrp="1"/>
          </p:cNvSpPr>
          <p:nvPr>
            <p:ph type="dt" idx="10"/>
          </p:nvPr>
        </p:nvSpPr>
        <p:spPr>
          <a:xfrm>
            <a:off x="6586535" y="612647"/>
            <a:ext cx="957264"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26" name="Shape 26"/>
          <p:cNvSpPr txBox="1">
            <a:spLocks noGrp="1"/>
          </p:cNvSpPr>
          <p:nvPr>
            <p:ph type="ftr" idx="11"/>
          </p:nvPr>
        </p:nvSpPr>
        <p:spPr>
          <a:xfrm>
            <a:off x="5257800" y="612647"/>
            <a:ext cx="132588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27" name="Shape 27"/>
          <p:cNvSpPr txBox="1">
            <a:spLocks noGrp="1"/>
          </p:cNvSpPr>
          <p:nvPr>
            <p:ph type="sldNum" idx="12"/>
          </p:nvPr>
        </p:nvSpPr>
        <p:spPr>
          <a:xfrm>
            <a:off x="8174735" y="2271"/>
            <a:ext cx="762000" cy="36575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800" b="0" i="0" u="none" strike="noStrike" cap="none">
                <a:solidFill>
                  <a:srgbClr val="FFFFFF"/>
                </a:solidFill>
                <a:latin typeface="Georgia"/>
                <a:ea typeface="Georgia"/>
                <a:cs typeface="Georgia"/>
                <a:sym typeface="Georgia"/>
              </a:rPr>
              <a:t>‹#›</a:t>
            </a:fld>
            <a:endParaRPr lang="en-US" sz="1800" b="0" i="0" u="none" strike="noStrike" cap="none">
              <a:solidFill>
                <a:srgbClr val="FFFFFF"/>
              </a:solidFill>
              <a:latin typeface="Georgia"/>
              <a:ea typeface="Georgia"/>
              <a:cs typeface="Georgia"/>
              <a:sym typeface="Georgia"/>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ctrTitle"/>
          </p:nvPr>
        </p:nvSpPr>
        <p:spPr>
          <a:xfrm>
            <a:off x="457200" y="2401886"/>
            <a:ext cx="8458200" cy="1470024"/>
          </a:xfrm>
          <a:prstGeom prst="rect">
            <a:avLst/>
          </a:prstGeom>
          <a:noFill/>
          <a:ln>
            <a:noFill/>
          </a:ln>
        </p:spPr>
        <p:txBody>
          <a:bodyPr lIns="91425" tIns="45700" rIns="91425" bIns="45700" anchor="b" anchorCtr="0">
            <a:noAutofit/>
          </a:bodyPr>
          <a:lstStyle/>
          <a:p>
            <a:pPr marL="0" marR="0" lvl="0" indent="0" algn="l" rtl="0">
              <a:spcBef>
                <a:spcPts val="0"/>
              </a:spcBef>
              <a:buClr>
                <a:schemeClr val="lt1"/>
              </a:buClr>
              <a:buSzPct val="25000"/>
              <a:buFont typeface="Trebuchet MS"/>
              <a:buNone/>
            </a:pPr>
            <a:r>
              <a:rPr lang="en-US" sz="4400" b="0" i="0" u="none" strike="noStrike" cap="none">
                <a:solidFill>
                  <a:schemeClr val="lt1"/>
                </a:solidFill>
                <a:latin typeface="Trebuchet MS"/>
                <a:ea typeface="Trebuchet MS"/>
                <a:cs typeface="Trebuchet MS"/>
                <a:sym typeface="Trebuchet MS"/>
              </a:rPr>
              <a:t>Grayson College Campus Security Authority Training </a:t>
            </a:r>
          </a:p>
        </p:txBody>
      </p:sp>
      <p:sp>
        <p:nvSpPr>
          <p:cNvPr id="113" name="Shape 113"/>
          <p:cNvSpPr txBox="1">
            <a:spLocks noGrp="1"/>
          </p:cNvSpPr>
          <p:nvPr>
            <p:ph type="subTitle" idx="1"/>
          </p:nvPr>
        </p:nvSpPr>
        <p:spPr>
          <a:xfrm>
            <a:off x="457200" y="3899937"/>
            <a:ext cx="4953000" cy="1752600"/>
          </a:xfrm>
          <a:prstGeom prst="rect">
            <a:avLst/>
          </a:prstGeom>
          <a:noFill/>
          <a:ln>
            <a:noFill/>
          </a:ln>
        </p:spPr>
        <p:txBody>
          <a:bodyPr lIns="91425" tIns="45700" rIns="91425" bIns="45700" anchor="t" anchorCtr="0">
            <a:noAutofit/>
          </a:bodyPr>
          <a:lstStyle/>
          <a:p>
            <a:pPr marL="64008" marR="0" lvl="0" indent="-507" algn="l" rtl="0">
              <a:spcBef>
                <a:spcPts val="0"/>
              </a:spcBef>
              <a:spcAft>
                <a:spcPts val="0"/>
              </a:spcAft>
              <a:buClr>
                <a:schemeClr val="accent3"/>
              </a:buClr>
              <a:buSzPct val="25000"/>
              <a:buFont typeface="Georgia"/>
              <a:buNone/>
            </a:pPr>
            <a:r>
              <a:rPr lang="en-US" sz="2400" b="0" i="0" u="none" strike="noStrike" cap="none" dirty="0">
                <a:solidFill>
                  <a:schemeClr val="dk2"/>
                </a:solidFill>
                <a:latin typeface="Georgia"/>
                <a:ea typeface="Georgia"/>
                <a:cs typeface="Georgia"/>
                <a:sym typeface="Georgia"/>
              </a:rPr>
              <a:t>Presented by: </a:t>
            </a:r>
          </a:p>
          <a:p>
            <a:pPr marL="64008" marR="0" lvl="0" indent="-507" algn="l" rtl="0">
              <a:spcBef>
                <a:spcPts val="300"/>
              </a:spcBef>
              <a:buClr>
                <a:schemeClr val="accent3"/>
              </a:buClr>
              <a:buSzPct val="25000"/>
              <a:buFont typeface="Georgia"/>
              <a:buNone/>
            </a:pPr>
            <a:r>
              <a:rPr lang="en-US" sz="2400" b="0" i="0" u="none" strike="noStrike" cap="none" dirty="0" smtClean="0">
                <a:solidFill>
                  <a:schemeClr val="dk2"/>
                </a:solidFill>
                <a:latin typeface="Georgia"/>
                <a:ea typeface="Georgia"/>
                <a:cs typeface="Georgia"/>
                <a:sym typeface="Georgia"/>
              </a:rPr>
              <a:t>Grayson </a:t>
            </a:r>
            <a:r>
              <a:rPr lang="en-US" sz="2400" b="0" i="0" u="none" strike="noStrike" cap="none" dirty="0">
                <a:solidFill>
                  <a:schemeClr val="dk2"/>
                </a:solidFill>
                <a:latin typeface="Georgia"/>
                <a:ea typeface="Georgia"/>
                <a:cs typeface="Georgia"/>
                <a:sym typeface="Georgia"/>
              </a:rPr>
              <a:t>College Police Department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3600" b="0" i="0" u="sng" strike="noStrike" cap="none">
                <a:solidFill>
                  <a:schemeClr val="dk2"/>
                </a:solidFill>
                <a:latin typeface="Trebuchet MS"/>
                <a:ea typeface="Trebuchet MS"/>
                <a:cs typeface="Trebuchet MS"/>
                <a:sym typeface="Trebuchet MS"/>
              </a:rPr>
              <a:t>Category 1</a:t>
            </a:r>
            <a:r>
              <a:rPr lang="en-US" sz="3600" b="0" i="0" u="none" strike="noStrike" cap="none">
                <a:solidFill>
                  <a:schemeClr val="dk2"/>
                </a:solidFill>
                <a:latin typeface="Trebuchet MS"/>
                <a:ea typeface="Trebuchet MS"/>
                <a:cs typeface="Trebuchet MS"/>
                <a:sym typeface="Trebuchet MS"/>
              </a:rPr>
              <a:t>: Campus Police Departments</a:t>
            </a:r>
          </a:p>
        </p:txBody>
      </p:sp>
      <p:sp>
        <p:nvSpPr>
          <p:cNvPr id="143" name="Shape 143"/>
          <p:cNvSpPr txBox="1">
            <a:spLocks noGrp="1"/>
          </p:cNvSpPr>
          <p:nvPr>
            <p:ph type="body" idx="1"/>
          </p:nvPr>
        </p:nvSpPr>
        <p:spPr>
          <a:xfrm>
            <a:off x="457200" y="2417650"/>
            <a:ext cx="8229600" cy="4156800"/>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All </a:t>
            </a:r>
            <a:r>
              <a:rPr lang="en-US"/>
              <a:t>O</a:t>
            </a:r>
            <a:r>
              <a:rPr lang="en-US" sz="2800" b="0" i="0" u="none" strike="noStrike" cap="none">
                <a:solidFill>
                  <a:schemeClr val="dk1"/>
                </a:solidFill>
                <a:latin typeface="Georgia"/>
                <a:ea typeface="Georgia"/>
                <a:cs typeface="Georgia"/>
                <a:sym typeface="Georgia"/>
              </a:rPr>
              <a:t>fficers of the Grayson College Police Department</a:t>
            </a:r>
          </a:p>
          <a:p>
            <a:pPr marL="365760" marR="0" lvl="0" indent="-264160" algn="l" rtl="0">
              <a:spcBef>
                <a:spcPts val="300"/>
              </a:spcBef>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All non-commissioned </a:t>
            </a:r>
            <a:r>
              <a:rPr lang="en-US"/>
              <a:t>P</a:t>
            </a:r>
            <a:r>
              <a:rPr lang="en-US" sz="2800" b="0" i="0" u="none" strike="noStrike" cap="none">
                <a:solidFill>
                  <a:schemeClr val="dk1"/>
                </a:solidFill>
                <a:latin typeface="Georgia"/>
                <a:ea typeface="Georgia"/>
                <a:cs typeface="Georgia"/>
                <a:sym typeface="Georgia"/>
              </a:rPr>
              <a:t>ublic </a:t>
            </a:r>
            <a:r>
              <a:rPr lang="en-US"/>
              <a:t>S</a:t>
            </a:r>
            <a:r>
              <a:rPr lang="en-US" sz="2800" b="0" i="0" u="none" strike="noStrike" cap="none">
                <a:solidFill>
                  <a:schemeClr val="dk1"/>
                </a:solidFill>
                <a:latin typeface="Georgia"/>
                <a:ea typeface="Georgia"/>
                <a:cs typeface="Georgia"/>
                <a:sym typeface="Georgia"/>
              </a:rPr>
              <a:t>afety </a:t>
            </a:r>
            <a:r>
              <a:rPr lang="en-US"/>
              <a:t>O</a:t>
            </a:r>
            <a:r>
              <a:rPr lang="en-US" sz="2800" b="0" i="0" u="none" strike="noStrike" cap="none">
                <a:solidFill>
                  <a:schemeClr val="dk1"/>
                </a:solidFill>
                <a:latin typeface="Georgia"/>
                <a:ea typeface="Georgia"/>
                <a:cs typeface="Georgia"/>
                <a:sym typeface="Georgia"/>
              </a:rPr>
              <a:t>fficers employed by Grayson College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457200" y="457200"/>
            <a:ext cx="8229600" cy="17526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sng" strike="noStrike" cap="none">
                <a:solidFill>
                  <a:schemeClr val="dk2"/>
                </a:solidFill>
                <a:latin typeface="Trebuchet MS"/>
                <a:ea typeface="Trebuchet MS"/>
                <a:cs typeface="Trebuchet MS"/>
                <a:sym typeface="Trebuchet MS"/>
              </a:rPr>
              <a:t>Category 2</a:t>
            </a:r>
            <a:r>
              <a:rPr lang="en-US" sz="4000" b="0" i="0" u="none" strike="noStrike" cap="none">
                <a:solidFill>
                  <a:schemeClr val="dk2"/>
                </a:solidFill>
                <a:latin typeface="Trebuchet MS"/>
                <a:ea typeface="Trebuchet MS"/>
                <a:cs typeface="Trebuchet MS"/>
                <a:sym typeface="Trebuchet MS"/>
              </a:rPr>
              <a:t>: Individuals with Campus Security Responsibilities </a:t>
            </a:r>
          </a:p>
        </p:txBody>
      </p:sp>
      <p:sp>
        <p:nvSpPr>
          <p:cNvPr id="149" name="Shape 149"/>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Persons responsible for monitoring or controlling entrance to campus property</a:t>
            </a:r>
          </a:p>
          <a:p>
            <a:pPr marL="0" marR="0" lvl="0" indent="0" algn="l" rtl="0">
              <a:spcBef>
                <a:spcPts val="0"/>
              </a:spcBef>
              <a:spcAft>
                <a:spcPts val="0"/>
              </a:spcAft>
              <a:buNone/>
            </a:pPr>
            <a:r>
              <a:rPr lang="en-US" sz="2800" b="0" i="0" u="none" strike="noStrike" cap="none">
                <a:solidFill>
                  <a:schemeClr val="dk1"/>
                </a:solidFill>
                <a:latin typeface="Georgia"/>
                <a:ea typeface="Georgia"/>
                <a:cs typeface="Georgia"/>
                <a:sym typeface="Georgia"/>
              </a:rPr>
              <a:t> </a:t>
            </a:r>
          </a:p>
          <a:p>
            <a:pPr marL="365760" marR="0" lvl="0" indent="-264160" algn="l" rtl="0">
              <a:spcBef>
                <a:spcPts val="300"/>
              </a:spcBef>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Special events security staff</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457200" y="457200"/>
            <a:ext cx="8229600" cy="17526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sng" strike="noStrike" cap="none">
                <a:solidFill>
                  <a:schemeClr val="dk2"/>
                </a:solidFill>
                <a:latin typeface="Trebuchet MS"/>
                <a:ea typeface="Trebuchet MS"/>
                <a:cs typeface="Trebuchet MS"/>
                <a:sym typeface="Trebuchet MS"/>
              </a:rPr>
              <a:t>Category 3</a:t>
            </a:r>
            <a:r>
              <a:rPr lang="en-US" sz="4000" b="0" i="0" u="none" strike="noStrike" cap="none">
                <a:solidFill>
                  <a:schemeClr val="dk2"/>
                </a:solidFill>
                <a:latin typeface="Trebuchet MS"/>
                <a:ea typeface="Trebuchet MS"/>
                <a:cs typeface="Trebuchet MS"/>
                <a:sym typeface="Trebuchet MS"/>
              </a:rPr>
              <a:t>: Individuals Designated by </a:t>
            </a:r>
            <a:r>
              <a:rPr lang="en-US"/>
              <a:t>Grayson</a:t>
            </a:r>
            <a:r>
              <a:rPr lang="en-US" sz="4000" b="0" i="0" u="none" strike="noStrike" cap="none">
                <a:solidFill>
                  <a:schemeClr val="dk2"/>
                </a:solidFill>
                <a:latin typeface="Trebuchet MS"/>
                <a:ea typeface="Trebuchet MS"/>
                <a:cs typeface="Trebuchet MS"/>
                <a:sym typeface="Trebuchet MS"/>
              </a:rPr>
              <a:t> College</a:t>
            </a:r>
          </a:p>
        </p:txBody>
      </p:sp>
      <p:sp>
        <p:nvSpPr>
          <p:cNvPr id="155" name="Shape 155"/>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a:t>President’s Office and staff</a:t>
            </a:r>
          </a:p>
          <a:p>
            <a:pPr marL="0" marR="0" lvl="0" indent="0" algn="l" rtl="0">
              <a:spcBef>
                <a:spcPts val="0"/>
              </a:spcBef>
              <a:spcAft>
                <a:spcPts val="0"/>
              </a:spcAft>
              <a:buNone/>
            </a:pPr>
            <a:endParaRPr/>
          </a:p>
          <a:p>
            <a:pPr marL="365760" marR="0" lvl="0" indent="-264160" algn="l" rtl="0">
              <a:spcBef>
                <a:spcPts val="0"/>
              </a:spcBef>
              <a:spcAft>
                <a:spcPts val="0"/>
              </a:spcAft>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Vice President of Student Services and staff</a:t>
            </a:r>
          </a:p>
          <a:p>
            <a:pPr marL="0" marR="0" lvl="0" indent="0" algn="l" rtl="0">
              <a:spcBef>
                <a:spcPts val="0"/>
              </a:spcBef>
              <a:spcAft>
                <a:spcPts val="0"/>
              </a:spcAft>
              <a:buNone/>
            </a:pPr>
            <a:endParaRPr/>
          </a:p>
          <a:p>
            <a:pPr marL="365760" marR="0" lvl="0" indent="-264160" algn="l" rtl="0">
              <a:spcBef>
                <a:spcPts val="300"/>
              </a:spcBef>
              <a:spcAft>
                <a:spcPts val="0"/>
              </a:spcAft>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Ombudsman </a:t>
            </a:r>
          </a:p>
          <a:p>
            <a:pPr marL="0" marR="0" lvl="0" indent="0" algn="l" rtl="0">
              <a:spcBef>
                <a:spcPts val="300"/>
              </a:spcBef>
              <a:spcAft>
                <a:spcPts val="0"/>
              </a:spcAft>
              <a:buNone/>
            </a:pPr>
            <a:endParaRPr/>
          </a:p>
          <a:p>
            <a:pPr marL="365760" marR="0" lvl="0" indent="-264160" algn="l" rtl="0">
              <a:spcBef>
                <a:spcPts val="300"/>
              </a:spcBef>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Administrators over separate campuses such as the South Campus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57200" y="228600"/>
            <a:ext cx="8229600" cy="19811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3240" b="0" i="0" u="none" strike="noStrike" cap="none">
                <a:solidFill>
                  <a:schemeClr val="dk2"/>
                </a:solidFill>
                <a:latin typeface="Trebuchet MS"/>
                <a:ea typeface="Trebuchet MS"/>
                <a:cs typeface="Trebuchet MS"/>
                <a:sym typeface="Trebuchet MS"/>
              </a:rPr>
              <a:t/>
            </a:r>
            <a:br>
              <a:rPr lang="en-US" sz="3240" b="0" i="0" u="none" strike="noStrike" cap="none">
                <a:solidFill>
                  <a:schemeClr val="dk2"/>
                </a:solidFill>
                <a:latin typeface="Trebuchet MS"/>
                <a:ea typeface="Trebuchet MS"/>
                <a:cs typeface="Trebuchet MS"/>
                <a:sym typeface="Trebuchet MS"/>
              </a:rPr>
            </a:br>
            <a:r>
              <a:rPr lang="en-US" sz="3240" b="0" i="0" u="sng" strike="noStrike" cap="none">
                <a:solidFill>
                  <a:schemeClr val="dk2"/>
                </a:solidFill>
                <a:latin typeface="Trebuchet MS"/>
                <a:ea typeface="Trebuchet MS"/>
                <a:cs typeface="Trebuchet MS"/>
                <a:sym typeface="Trebuchet MS"/>
              </a:rPr>
              <a:t>Category 4</a:t>
            </a:r>
            <a:r>
              <a:rPr lang="en-US" sz="3240" b="0" i="0" u="none" strike="noStrike" cap="none">
                <a:solidFill>
                  <a:schemeClr val="dk2"/>
                </a:solidFill>
                <a:latin typeface="Trebuchet MS"/>
                <a:ea typeface="Trebuchet MS"/>
                <a:cs typeface="Trebuchet MS"/>
                <a:sym typeface="Trebuchet MS"/>
              </a:rPr>
              <a:t>: Officials with Significant Responsibility for Student &amp; Campus Activities </a:t>
            </a:r>
            <a:r>
              <a:rPr lang="en-US" sz="3600" b="0" i="0" u="none" strike="noStrike" cap="none">
                <a:solidFill>
                  <a:schemeClr val="dk2"/>
                </a:solidFill>
                <a:latin typeface="Trebuchet MS"/>
                <a:ea typeface="Trebuchet MS"/>
                <a:cs typeface="Trebuchet MS"/>
                <a:sym typeface="Trebuchet MS"/>
              </a:rPr>
              <a:t>	</a:t>
            </a:r>
          </a:p>
        </p:txBody>
      </p:sp>
      <p:sp>
        <p:nvSpPr>
          <p:cNvPr id="161" name="Shape 161"/>
          <p:cNvSpPr txBox="1">
            <a:spLocks noGrp="1"/>
          </p:cNvSpPr>
          <p:nvPr>
            <p:ph type="body" idx="1"/>
          </p:nvPr>
        </p:nvSpPr>
        <p:spPr>
          <a:xfrm>
            <a:off x="457200" y="2321899"/>
            <a:ext cx="8229600" cy="4296600"/>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Significant contact with students</a:t>
            </a:r>
          </a:p>
          <a:p>
            <a:pPr marL="365760" marR="0" lvl="0" indent="-264160" algn="l" rtl="0">
              <a:spcBef>
                <a:spcPts val="30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Examples include: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rgbClr val="FF0000"/>
                </a:solidFill>
                <a:latin typeface="Georgia"/>
                <a:ea typeface="Georgia"/>
                <a:cs typeface="Georgia"/>
                <a:sym typeface="Georgia"/>
              </a:rPr>
              <a:t>Housing </a:t>
            </a:r>
            <a:r>
              <a:rPr lang="en-US" sz="2600" b="0" i="0" u="none" strike="noStrike" cap="none" dirty="0" smtClean="0">
                <a:solidFill>
                  <a:srgbClr val="FF0000"/>
                </a:solidFill>
                <a:latin typeface="Georgia"/>
                <a:ea typeface="Georgia"/>
                <a:cs typeface="Georgia"/>
                <a:sym typeface="Georgia"/>
              </a:rPr>
              <a:t>Coordinator/Resident Assistant (RA)</a:t>
            </a:r>
            <a:endParaRPr lang="en-US" sz="2600" b="0" i="0" u="none" strike="noStrike" cap="none" dirty="0">
              <a:solidFill>
                <a:srgbClr val="FF0000"/>
              </a:solidFill>
              <a:latin typeface="Georgia"/>
              <a:ea typeface="Georgia"/>
              <a:cs typeface="Georgia"/>
              <a:sym typeface="Georgia"/>
            </a:endParaRP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accent2"/>
                </a:solidFill>
                <a:latin typeface="Georgia"/>
                <a:ea typeface="Georgia"/>
                <a:cs typeface="Georgia"/>
                <a:sym typeface="Georgia"/>
              </a:rPr>
              <a:t>Student Judicial officers/Conduct Officer</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accent2"/>
                </a:solidFill>
                <a:latin typeface="Georgia"/>
                <a:ea typeface="Georgia"/>
                <a:cs typeface="Georgia"/>
                <a:sym typeface="Georgia"/>
              </a:rPr>
              <a:t>Directors or Managers of Student Life facilities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accent2"/>
                </a:solidFill>
                <a:latin typeface="Georgia"/>
                <a:ea typeface="Georgia"/>
                <a:cs typeface="Georgia"/>
                <a:sym typeface="Georgia"/>
              </a:rPr>
              <a:t>Officials who oversee extracurricular activities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rgbClr val="FF0000"/>
                </a:solidFill>
                <a:latin typeface="Georgia"/>
                <a:ea typeface="Georgia"/>
                <a:cs typeface="Georgia"/>
                <a:sym typeface="Georgia"/>
              </a:rPr>
              <a:t>Director of Athletics, Coaches and staff</a:t>
            </a:r>
          </a:p>
          <a:p>
            <a:pPr marL="658368" marR="0" lvl="1" indent="-251968" algn="l" rtl="0">
              <a:spcBef>
                <a:spcPts val="300"/>
              </a:spcBef>
              <a:buClr>
                <a:schemeClr val="accent2"/>
              </a:buClr>
              <a:buSzPct val="100000"/>
              <a:buFont typeface="Georgia"/>
              <a:buChar char="▫"/>
            </a:pPr>
            <a:r>
              <a:rPr lang="en-US" sz="2600" b="0" i="0" u="none" strike="noStrike" cap="none" dirty="0">
                <a:solidFill>
                  <a:srgbClr val="FF0000"/>
                </a:solidFill>
                <a:latin typeface="Georgia"/>
                <a:ea typeface="Georgia"/>
                <a:cs typeface="Georgia"/>
                <a:sym typeface="Georgia"/>
              </a:rPr>
              <a:t>Faculty Advisors and Advisors to Student Groups </a:t>
            </a:r>
            <a:endParaRPr lang="en-US" sz="2600" b="0" i="0" u="none" strike="noStrike" cap="none" dirty="0" smtClean="0">
              <a:solidFill>
                <a:srgbClr val="FF0000"/>
              </a:solidFill>
              <a:latin typeface="Georgia"/>
              <a:ea typeface="Georgia"/>
              <a:cs typeface="Georgia"/>
              <a:sym typeface="Georgia"/>
            </a:endParaRPr>
          </a:p>
          <a:p>
            <a:pPr marL="658368" marR="0" lvl="1" indent="-251968" algn="l" rtl="0">
              <a:spcBef>
                <a:spcPts val="300"/>
              </a:spcBef>
              <a:buClr>
                <a:schemeClr val="accent2"/>
              </a:buClr>
              <a:buSzPct val="100000"/>
              <a:buFont typeface="Georgia"/>
              <a:buChar char="▫"/>
            </a:pPr>
            <a:r>
              <a:rPr lang="en-US" dirty="0" smtClean="0"/>
              <a:t>Study Abroad Coordinators </a:t>
            </a:r>
            <a:endParaRPr lang="en-US" sz="2600" b="0" i="0" u="none" strike="noStrike" cap="none" dirty="0">
              <a:solidFill>
                <a:schemeClr val="accent2"/>
              </a:solidFill>
              <a:latin typeface="Georgia"/>
              <a:ea typeface="Georgia"/>
              <a:cs typeface="Georgia"/>
              <a:sym typeface="Georgi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CSA’s Primary Responsibility is</a:t>
            </a:r>
            <a:r>
              <a:rPr lang="en-US"/>
              <a:t>:</a:t>
            </a:r>
          </a:p>
        </p:txBody>
      </p:sp>
      <p:sp>
        <p:nvSpPr>
          <p:cNvPr id="167" name="Shape 167"/>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To report allegations made in </a:t>
            </a:r>
            <a:r>
              <a:rPr lang="en-US" sz="2800" b="0" i="0" u="sng" strike="noStrike" cap="none">
                <a:solidFill>
                  <a:schemeClr val="dk1"/>
                </a:solidFill>
                <a:latin typeface="Georgia"/>
                <a:ea typeface="Georgia"/>
                <a:cs typeface="Georgia"/>
                <a:sym typeface="Georgia"/>
              </a:rPr>
              <a:t>good faith </a:t>
            </a:r>
            <a:r>
              <a:rPr lang="en-US" sz="2800" b="0" i="0" u="none" strike="noStrike" cap="none">
                <a:solidFill>
                  <a:schemeClr val="dk1"/>
                </a:solidFill>
                <a:latin typeface="Georgia"/>
                <a:ea typeface="Georgia"/>
                <a:cs typeface="Georgia"/>
                <a:sym typeface="Georgia"/>
              </a:rPr>
              <a:t>to the reporting structure established by the institution.</a:t>
            </a:r>
          </a:p>
          <a:p>
            <a:pPr marL="457200" marR="0" lvl="0" indent="0" algn="l" rtl="0">
              <a:lnSpc>
                <a:spcPct val="100000"/>
              </a:lnSpc>
              <a:spcBef>
                <a:spcPts val="0"/>
              </a:spcBef>
              <a:spcAft>
                <a:spcPts val="0"/>
              </a:spcAft>
              <a:buNone/>
            </a:pPr>
            <a:endParaRPr/>
          </a:p>
          <a:p>
            <a:pPr marL="658368" marR="0" lvl="1" indent="-251968" algn="l" rtl="0">
              <a:lnSpc>
                <a:spcPct val="100000"/>
              </a:lnSpc>
              <a:spcBef>
                <a:spcPts val="0"/>
              </a:spcBef>
              <a:spcAft>
                <a:spcPts val="0"/>
              </a:spcAft>
              <a:buClr>
                <a:schemeClr val="accent2"/>
              </a:buClr>
              <a:buSzPct val="92857"/>
              <a:buFont typeface="Georgia"/>
            </a:pPr>
            <a:r>
              <a:rPr lang="en-US" sz="2800" b="0" i="0" u="sng" strike="noStrike" cap="none">
                <a:solidFill>
                  <a:schemeClr val="dk1"/>
                </a:solidFill>
                <a:latin typeface="Georgia"/>
                <a:ea typeface="Georgia"/>
                <a:cs typeface="Georgia"/>
                <a:sym typeface="Georgia"/>
              </a:rPr>
              <a:t>Good faith</a:t>
            </a:r>
            <a:r>
              <a:rPr lang="en-US" sz="2800" b="0" i="0" u="none" strike="noStrike" cap="none">
                <a:solidFill>
                  <a:schemeClr val="dk1"/>
                </a:solidFill>
                <a:latin typeface="Georgia"/>
                <a:ea typeface="Georgia"/>
                <a:cs typeface="Georgia"/>
                <a:sym typeface="Georgia"/>
              </a:rPr>
              <a:t> means there is a reasonable basis for believing that the information is not simply rumor or hearsay. That is, there is little or no reason to doubt the validity of the information.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7">
                                            <p:txEl>
                                              <p:pRg st="0" end="0"/>
                                            </p:txEl>
                                          </p:spTgt>
                                        </p:tgtEl>
                                        <p:attrNameLst>
                                          <p:attrName>style.visibility</p:attrName>
                                        </p:attrNameLst>
                                      </p:cBhvr>
                                      <p:to>
                                        <p:strVal val="visible"/>
                                      </p:to>
                                    </p:set>
                                    <p:anim calcmode="lin" valueType="num">
                                      <p:cBhvr additive="base">
                                        <p:cTn id="7" dur="500"/>
                                        <p:tgtEl>
                                          <p:spTgt spid="1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67">
                                            <p:txEl>
                                              <p:pRg st="1" end="1"/>
                                            </p:txEl>
                                          </p:spTgt>
                                        </p:tgtEl>
                                        <p:attrNameLst>
                                          <p:attrName>style.visibility</p:attrName>
                                        </p:attrNameLst>
                                      </p:cBhvr>
                                      <p:to>
                                        <p:strVal val="visible"/>
                                      </p:to>
                                    </p:set>
                                    <p:anim calcmode="lin" valueType="num">
                                      <p:cBhvr additive="base">
                                        <p:cTn id="12" dur="500"/>
                                        <p:tgtEl>
                                          <p:spTgt spid="1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67">
                                            <p:txEl>
                                              <p:pRg st="2" end="2"/>
                                            </p:txEl>
                                          </p:spTgt>
                                        </p:tgtEl>
                                        <p:attrNameLst>
                                          <p:attrName>style.visibility</p:attrName>
                                        </p:attrNameLst>
                                      </p:cBhvr>
                                      <p:to>
                                        <p:strVal val="visible"/>
                                      </p:to>
                                    </p:set>
                                    <p:anim calcmode="lin" valueType="num">
                                      <p:cBhvr additive="base">
                                        <p:cTn id="17" dur="500"/>
                                        <p:tgtEl>
                                          <p:spTgt spid="1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imes New Roman"/>
              <a:buNone/>
            </a:pPr>
            <a:r>
              <a:rPr lang="en-US" sz="3240" b="1" i="0" u="none" strike="noStrike" cap="none">
                <a:solidFill>
                  <a:schemeClr val="dk2"/>
                </a:solidFill>
                <a:latin typeface="Times New Roman"/>
                <a:ea typeface="Times New Roman"/>
                <a:cs typeface="Times New Roman"/>
                <a:sym typeface="Times New Roman"/>
              </a:rPr>
              <a:t/>
            </a:r>
            <a:br>
              <a:rPr lang="en-US" sz="3240" b="1" i="0" u="none" strike="noStrike" cap="none">
                <a:solidFill>
                  <a:schemeClr val="dk2"/>
                </a:solidFill>
                <a:latin typeface="Times New Roman"/>
                <a:ea typeface="Times New Roman"/>
                <a:cs typeface="Times New Roman"/>
                <a:sym typeface="Times New Roman"/>
              </a:rPr>
            </a:br>
            <a:r>
              <a:rPr lang="en-US" sz="3240" b="1" i="0" u="none" strike="noStrike" cap="none">
                <a:solidFill>
                  <a:schemeClr val="dk2"/>
                </a:solidFill>
                <a:latin typeface="Trebuchet MS"/>
                <a:ea typeface="Trebuchet MS"/>
                <a:cs typeface="Trebuchet MS"/>
                <a:sym typeface="Trebuchet MS"/>
              </a:rPr>
              <a:t>Y</a:t>
            </a:r>
            <a:r>
              <a:rPr lang="en-US" sz="3240" b="1"/>
              <a:t>ou</a:t>
            </a:r>
            <a:r>
              <a:rPr lang="en-US" sz="3240" b="1" i="0" u="none" strike="noStrike" cap="none">
                <a:solidFill>
                  <a:schemeClr val="dk2"/>
                </a:solidFill>
                <a:latin typeface="Trebuchet MS"/>
                <a:ea typeface="Trebuchet MS"/>
                <a:cs typeface="Trebuchet MS"/>
                <a:sym typeface="Trebuchet MS"/>
              </a:rPr>
              <a:t> DO NOT </a:t>
            </a:r>
            <a:r>
              <a:rPr lang="en-US" sz="3240" b="1"/>
              <a:t>have</a:t>
            </a:r>
            <a:r>
              <a:rPr lang="en-US" sz="3240" b="1" i="0" u="none" strike="noStrike" cap="none">
                <a:solidFill>
                  <a:schemeClr val="dk2"/>
                </a:solidFill>
                <a:latin typeface="Trebuchet MS"/>
                <a:ea typeface="Trebuchet MS"/>
                <a:cs typeface="Trebuchet MS"/>
                <a:sym typeface="Trebuchet MS"/>
              </a:rPr>
              <a:t> </a:t>
            </a:r>
            <a:r>
              <a:rPr lang="en-US" sz="3240" b="1"/>
              <a:t>to</a:t>
            </a:r>
            <a:r>
              <a:rPr lang="en-US" sz="3240" b="1" i="0" u="none" strike="noStrike" cap="none">
                <a:solidFill>
                  <a:schemeClr val="dk2"/>
                </a:solidFill>
                <a:latin typeface="Trebuchet MS"/>
                <a:ea typeface="Trebuchet MS"/>
                <a:cs typeface="Trebuchet MS"/>
                <a:sym typeface="Trebuchet MS"/>
              </a:rPr>
              <a:t> </a:t>
            </a:r>
            <a:r>
              <a:rPr lang="en-US" sz="3240" b="1"/>
              <a:t>report if:</a:t>
            </a:r>
            <a:r>
              <a:rPr lang="en-US" sz="3600" b="1" i="0" u="none" strike="noStrike" cap="none">
                <a:solidFill>
                  <a:schemeClr val="dk2"/>
                </a:solidFill>
                <a:latin typeface="Trebuchet MS"/>
                <a:ea typeface="Trebuchet MS"/>
                <a:cs typeface="Trebuchet MS"/>
                <a:sym typeface="Trebuchet MS"/>
              </a:rPr>
              <a:t/>
            </a:r>
            <a:br>
              <a:rPr lang="en-US" sz="3600" b="1" i="0" u="none" strike="noStrike" cap="none">
                <a:solidFill>
                  <a:schemeClr val="dk2"/>
                </a:solidFill>
                <a:latin typeface="Trebuchet MS"/>
                <a:ea typeface="Trebuchet MS"/>
                <a:cs typeface="Trebuchet MS"/>
                <a:sym typeface="Trebuchet MS"/>
              </a:rPr>
            </a:br>
            <a:endParaRPr lang="en-US" sz="3600" b="1" i="0" u="none" strike="noStrike" cap="none">
              <a:solidFill>
                <a:schemeClr val="dk2"/>
              </a:solidFill>
              <a:latin typeface="Trebuchet MS"/>
              <a:ea typeface="Trebuchet MS"/>
              <a:cs typeface="Trebuchet MS"/>
              <a:sym typeface="Trebuchet MS"/>
            </a:endParaRPr>
          </a:p>
        </p:txBody>
      </p:sp>
      <p:sp>
        <p:nvSpPr>
          <p:cNvPr id="173" name="Shape 173"/>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You are a licensed mental health counselor or a pastoral counselor (employed by a religious organization to provide confidential counseling) </a:t>
            </a:r>
            <a:endParaRPr lang="en-US" sz="2800" b="0" i="0" u="none" strike="noStrike" cap="none" dirty="0" smtClean="0">
              <a:solidFill>
                <a:schemeClr val="dk1"/>
              </a:solidFill>
              <a:latin typeface="Georgia"/>
              <a:ea typeface="Georgia"/>
              <a:cs typeface="Georgia"/>
              <a:sym typeface="Georgia"/>
            </a:endParaRPr>
          </a:p>
          <a:p>
            <a:pPr marL="101600" marR="0" lvl="0" indent="0" algn="l" rtl="0">
              <a:spcBef>
                <a:spcPts val="0"/>
              </a:spcBef>
              <a:spcAft>
                <a:spcPts val="0"/>
              </a:spcAft>
              <a:buClr>
                <a:schemeClr val="accent3"/>
              </a:buClr>
              <a:buSzPct val="100000"/>
              <a:buNone/>
            </a:pPr>
            <a:endParaRPr lang="en-US" dirty="0"/>
          </a:p>
          <a:p>
            <a:pPr marL="101600" marR="0" lvl="0" indent="0" algn="l" rtl="0">
              <a:spcBef>
                <a:spcPts val="0"/>
              </a:spcBef>
              <a:spcAft>
                <a:spcPts val="0"/>
              </a:spcAft>
              <a:buClr>
                <a:schemeClr val="accent3"/>
              </a:buClr>
              <a:buSzPct val="100000"/>
              <a:buNone/>
            </a:pPr>
            <a:r>
              <a:rPr lang="en-US" dirty="0"/>
              <a:t> </a:t>
            </a:r>
            <a:r>
              <a:rPr lang="en-US" dirty="0" smtClean="0"/>
              <a:t>  </a:t>
            </a:r>
            <a:r>
              <a:rPr lang="en-US" sz="2800" b="0" i="0" u="none" strike="noStrike" cap="none" dirty="0" smtClean="0">
                <a:solidFill>
                  <a:schemeClr val="dk1"/>
                </a:solidFill>
                <a:latin typeface="Georgia"/>
                <a:ea typeface="Georgia"/>
                <a:cs typeface="Georgia"/>
                <a:sym typeface="Georgia"/>
              </a:rPr>
              <a:t>AND</a:t>
            </a:r>
            <a:endParaRPr lang="en-US" sz="2800" b="0" i="0" u="none" strike="noStrike" cap="none" dirty="0">
              <a:solidFill>
                <a:schemeClr val="dk1"/>
              </a:solidFill>
              <a:latin typeface="Georgia"/>
              <a:ea typeface="Georgia"/>
              <a:cs typeface="Georgia"/>
              <a:sym typeface="Georgia"/>
            </a:endParaRPr>
          </a:p>
          <a:p>
            <a:pPr marL="0" marR="0" lvl="0" indent="0" algn="l" rtl="0">
              <a:spcBef>
                <a:spcPts val="0"/>
              </a:spcBef>
              <a:spcAft>
                <a:spcPts val="0"/>
              </a:spcAft>
              <a:buNone/>
            </a:pPr>
            <a:endParaRPr dirty="0"/>
          </a:p>
          <a:p>
            <a:pPr marL="365760" marR="0" lvl="0" indent="-264160" algn="l" rtl="0">
              <a:spcBef>
                <a:spcPts val="30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You are working within the scope of your license or religious assignment</a:t>
            </a:r>
          </a:p>
          <a:p>
            <a:pPr marL="365760" marR="0" lvl="0" indent="-264160" algn="l" rtl="0">
              <a:spcBef>
                <a:spcPts val="300"/>
              </a:spcBef>
              <a:buClr>
                <a:schemeClr val="accent3"/>
              </a:buClr>
              <a:buSzPct val="100000"/>
              <a:buFont typeface="Georgia"/>
              <a:buNone/>
            </a:pPr>
            <a:endParaRPr sz="2800" b="0" i="0" u="none" strike="noStrike" cap="none" dirty="0">
              <a:solidFill>
                <a:schemeClr val="dk1"/>
              </a:solidFill>
              <a:latin typeface="Georgia"/>
              <a:ea typeface="Georgia"/>
              <a:cs typeface="Georgia"/>
              <a:sym typeface="Georgi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Confidential Reporting </a:t>
            </a:r>
          </a:p>
        </p:txBody>
      </p:sp>
      <p:sp>
        <p:nvSpPr>
          <p:cNvPr id="179" name="Shape 179"/>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Even if </a:t>
            </a:r>
            <a:r>
              <a:rPr lang="en-US" sz="2800" i="0" u="none" strike="noStrike" cap="none" dirty="0">
                <a:solidFill>
                  <a:schemeClr val="dk1"/>
                </a:solidFill>
                <a:latin typeface="Georgia"/>
                <a:ea typeface="Georgia"/>
                <a:cs typeface="Georgia"/>
                <a:sym typeface="Georgia"/>
              </a:rPr>
              <a:t>you are </a:t>
            </a:r>
            <a:r>
              <a:rPr lang="en-US" sz="2800" b="1" i="0" u="none" strike="noStrike" cap="none" dirty="0">
                <a:solidFill>
                  <a:schemeClr val="dk1"/>
                </a:solidFill>
                <a:latin typeface="Georgia"/>
                <a:ea typeface="Georgia"/>
                <a:cs typeface="Georgia"/>
                <a:sym typeface="Georgia"/>
              </a:rPr>
              <a:t>exempt</a:t>
            </a:r>
            <a:r>
              <a:rPr lang="en-US" sz="2800" i="0" u="none" strike="noStrike" cap="none" dirty="0">
                <a:solidFill>
                  <a:schemeClr val="dk1"/>
                </a:solidFill>
                <a:latin typeface="Georgia"/>
                <a:ea typeface="Georgia"/>
                <a:cs typeface="Georgia"/>
                <a:sym typeface="Georgia"/>
              </a:rPr>
              <a:t> </a:t>
            </a:r>
            <a:r>
              <a:rPr lang="en-US" sz="2800" b="0" i="0" u="none" strike="noStrike" cap="none" dirty="0">
                <a:solidFill>
                  <a:schemeClr val="dk1"/>
                </a:solidFill>
                <a:latin typeface="Georgia"/>
                <a:ea typeface="Georgia"/>
                <a:cs typeface="Georgia"/>
                <a:sym typeface="Georgia"/>
              </a:rPr>
              <a:t>and don’t have to report, you can tell the person how he/she can report the crime anonymously to Police.</a:t>
            </a:r>
          </a:p>
          <a:p>
            <a:pPr marL="0" marR="0" lvl="0" indent="0" algn="l" rtl="0">
              <a:spcBef>
                <a:spcPts val="0"/>
              </a:spcBef>
              <a:spcAft>
                <a:spcPts val="0"/>
              </a:spcAft>
              <a:buNone/>
            </a:pPr>
            <a:endParaRPr dirty="0"/>
          </a:p>
          <a:p>
            <a:pPr marL="365760" marR="0" lvl="0" indent="-264160" algn="l" rtl="0">
              <a:spcBef>
                <a:spcPts val="30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You have to make a judgment call: </a:t>
            </a:r>
            <a:r>
              <a:rPr lang="en-US" dirty="0"/>
              <a:t>I</a:t>
            </a:r>
            <a:r>
              <a:rPr lang="en-US" sz="2800" b="0" i="0" u="none" strike="noStrike" cap="none" dirty="0">
                <a:solidFill>
                  <a:schemeClr val="dk1"/>
                </a:solidFill>
                <a:latin typeface="Georgia"/>
                <a:ea typeface="Georgia"/>
                <a:cs typeface="Georgia"/>
                <a:sym typeface="Georgia"/>
              </a:rPr>
              <a:t>s it appropriate to mention Police in th</a:t>
            </a:r>
            <a:r>
              <a:rPr lang="en-US" dirty="0"/>
              <a:t>is</a:t>
            </a:r>
            <a:r>
              <a:rPr lang="en-US" sz="2800" b="0" i="0" u="none" strike="noStrike" cap="none" dirty="0">
                <a:solidFill>
                  <a:schemeClr val="dk1"/>
                </a:solidFill>
                <a:latin typeface="Georgia"/>
                <a:ea typeface="Georgia"/>
                <a:cs typeface="Georgia"/>
                <a:sym typeface="Georgia"/>
              </a:rPr>
              <a:t> particular situation?</a:t>
            </a:r>
          </a:p>
          <a:p>
            <a:pPr marL="365760" marR="0" lvl="0" indent="-264160" algn="l" rtl="0">
              <a:spcBef>
                <a:spcPts val="300"/>
              </a:spcBef>
              <a:buClr>
                <a:schemeClr val="accent3"/>
              </a:buClr>
              <a:buSzPct val="100000"/>
              <a:buFont typeface="Georgia"/>
              <a:buNone/>
            </a:pPr>
            <a:endParaRPr sz="2800" b="0" i="0" u="none" strike="noStrike" cap="none" dirty="0">
              <a:solidFill>
                <a:schemeClr val="dk1"/>
              </a:solidFill>
              <a:latin typeface="Georgia"/>
              <a:ea typeface="Georgia"/>
              <a:cs typeface="Georgia"/>
              <a:sym typeface="Georgi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My Job</a:t>
            </a:r>
          </a:p>
        </p:txBody>
      </p:sp>
      <p:sp>
        <p:nvSpPr>
          <p:cNvPr id="185" name="Shape 185"/>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1" i="0" u="none" strike="noStrike" cap="none" dirty="0">
                <a:solidFill>
                  <a:schemeClr val="dk1"/>
                </a:solidFill>
                <a:latin typeface="Georgia"/>
                <a:ea typeface="Georgia"/>
                <a:cs typeface="Georgia"/>
                <a:sym typeface="Georgia"/>
              </a:rPr>
              <a:t>I’m a Campus Security Authority and I’m not a counselor—</a:t>
            </a:r>
            <a:r>
              <a:rPr lang="en-US" b="1" dirty="0"/>
              <a:t>W</a:t>
            </a:r>
            <a:r>
              <a:rPr lang="en-US" sz="2800" b="1" i="0" u="none" strike="noStrike" cap="none" dirty="0">
                <a:solidFill>
                  <a:schemeClr val="dk1"/>
                </a:solidFill>
                <a:latin typeface="Georgia"/>
                <a:ea typeface="Georgia"/>
                <a:cs typeface="Georgia"/>
                <a:sym typeface="Georgia"/>
              </a:rPr>
              <a:t>hat do I have to do?</a:t>
            </a:r>
          </a:p>
          <a:p>
            <a:pPr marL="0" marR="0" lvl="0" indent="0" algn="l" rtl="0">
              <a:spcBef>
                <a:spcPts val="0"/>
              </a:spcBef>
              <a:spcAft>
                <a:spcPts val="0"/>
              </a:spcAft>
              <a:buNone/>
            </a:pPr>
            <a:endParaRPr sz="1800" b="1"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rgbClr val="FF0000"/>
                </a:solidFill>
                <a:latin typeface="Georgia"/>
                <a:ea typeface="Georgia"/>
                <a:cs typeface="Georgia"/>
                <a:sym typeface="Georgia"/>
              </a:rPr>
              <a:t>If someone tells you about a crime or an incident that may be a crime, you must record the information and submit it to the Grayson College Police </a:t>
            </a:r>
            <a:r>
              <a:rPr lang="en-US" sz="2600" b="0" i="0" u="none" strike="noStrike" cap="none" dirty="0" smtClean="0">
                <a:solidFill>
                  <a:srgbClr val="FF0000"/>
                </a:solidFill>
                <a:latin typeface="Georgia"/>
                <a:ea typeface="Georgia"/>
                <a:cs typeface="Georgia"/>
                <a:sym typeface="Georgia"/>
              </a:rPr>
              <a:t>Department immediately</a:t>
            </a:r>
            <a:r>
              <a:rPr lang="en-US" sz="2600" b="0" i="0" u="none" strike="noStrike" cap="none" dirty="0" smtClean="0">
                <a:solidFill>
                  <a:schemeClr val="accent2"/>
                </a:solidFill>
                <a:latin typeface="Georgia"/>
                <a:ea typeface="Georgia"/>
                <a:cs typeface="Georgia"/>
                <a:sym typeface="Georgia"/>
              </a:rPr>
              <a:t>.</a:t>
            </a:r>
            <a:endParaRPr lang="en-US" sz="2600" b="0" i="0" u="none" strike="noStrike" cap="none" dirty="0">
              <a:solidFill>
                <a:schemeClr val="accent2"/>
              </a:solidFill>
              <a:latin typeface="Georgia"/>
              <a:ea typeface="Georgia"/>
              <a:cs typeface="Georgia"/>
              <a:sym typeface="Georgia"/>
            </a:endParaRPr>
          </a:p>
          <a:p>
            <a:pPr marL="457200" marR="0" lvl="0" indent="0" algn="l" rtl="0">
              <a:spcBef>
                <a:spcPts val="300"/>
              </a:spcBef>
              <a:spcAft>
                <a:spcPts val="0"/>
              </a:spcAft>
              <a:buNone/>
            </a:pPr>
            <a:endParaRPr sz="1800" dirty="0"/>
          </a:p>
          <a:p>
            <a:pPr marL="923544" marR="0" lvl="2" indent="-225044" algn="l" rtl="0">
              <a:spcBef>
                <a:spcPts val="300"/>
              </a:spcBef>
              <a:spcAft>
                <a:spcPts val="0"/>
              </a:spcAft>
              <a:buClr>
                <a:schemeClr val="accent1"/>
              </a:buClr>
              <a:buSzPct val="100000"/>
              <a:buFont typeface="Noto Sans Symbols"/>
              <a:buChar char="⚫"/>
            </a:pPr>
            <a:r>
              <a:rPr lang="en-US" sz="2400" b="0" i="0" u="sng" strike="noStrike" cap="none" dirty="0">
                <a:solidFill>
                  <a:schemeClr val="accent1"/>
                </a:solidFill>
                <a:latin typeface="Georgia"/>
                <a:ea typeface="Georgia"/>
                <a:cs typeface="Georgia"/>
                <a:sym typeface="Georgia"/>
              </a:rPr>
              <a:t>Just get the facts</a:t>
            </a:r>
            <a:r>
              <a:rPr lang="en-US" sz="2400" b="0" i="0" u="none" strike="noStrike" cap="none" dirty="0">
                <a:solidFill>
                  <a:schemeClr val="accent1"/>
                </a:solidFill>
                <a:latin typeface="Georgia"/>
                <a:ea typeface="Georgia"/>
                <a:cs typeface="Georgia"/>
                <a:sym typeface="Georgia"/>
              </a:rPr>
              <a:t>, the Police will investigate and tabulate appropriate statistics.</a:t>
            </a:r>
          </a:p>
          <a:p>
            <a:pPr marL="923544" marR="0" lvl="2" indent="-225044" algn="l" rtl="0">
              <a:spcBef>
                <a:spcPts val="300"/>
              </a:spcBef>
              <a:spcAft>
                <a:spcPts val="0"/>
              </a:spcAft>
              <a:buClr>
                <a:schemeClr val="accent1"/>
              </a:buClr>
              <a:buSzPct val="100000"/>
              <a:buFont typeface="Noto Sans Symbols"/>
              <a:buNone/>
            </a:pPr>
            <a:endParaRPr sz="2400" b="0" i="0" u="none" strike="noStrike" cap="none" dirty="0">
              <a:solidFill>
                <a:schemeClr val="accent1"/>
              </a:solidFill>
              <a:latin typeface="Times New Roman"/>
              <a:ea typeface="Times New Roman"/>
              <a:cs typeface="Times New Roman"/>
              <a:sym typeface="Times New Roman"/>
            </a:endParaRPr>
          </a:p>
          <a:p>
            <a:pPr marL="658368" marR="0" lvl="1" indent="-251968" algn="l" rtl="0">
              <a:spcBef>
                <a:spcPts val="300"/>
              </a:spcBef>
              <a:spcAft>
                <a:spcPts val="0"/>
              </a:spcAft>
              <a:buClr>
                <a:schemeClr val="accent2"/>
              </a:buClr>
              <a:buSzPct val="100000"/>
              <a:buFont typeface="Georgia"/>
              <a:buNone/>
            </a:pPr>
            <a:endParaRPr sz="2600" b="0" i="0" u="none" strike="noStrike" cap="none" dirty="0">
              <a:solidFill>
                <a:schemeClr val="accent2"/>
              </a:solidFill>
              <a:latin typeface="Georgia"/>
              <a:ea typeface="Georgia"/>
              <a:cs typeface="Georgia"/>
              <a:sym typeface="Georgia"/>
            </a:endParaRPr>
          </a:p>
          <a:p>
            <a:pPr marL="658368" marR="0" lvl="1" indent="-251968" algn="l" rtl="0">
              <a:spcBef>
                <a:spcPts val="300"/>
              </a:spcBef>
              <a:buClr>
                <a:schemeClr val="accent2"/>
              </a:buClr>
              <a:buSzPct val="100000"/>
              <a:buFont typeface="Georgia"/>
              <a:buNone/>
            </a:pPr>
            <a:endParaRPr sz="2600" b="1" i="0" u="none" strike="noStrike" cap="none" dirty="0">
              <a:solidFill>
                <a:schemeClr val="lt2"/>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5">
                                            <p:txEl>
                                              <p:pRg st="0" end="0"/>
                                            </p:txEl>
                                          </p:spTgt>
                                        </p:tgtEl>
                                        <p:attrNameLst>
                                          <p:attrName>style.visibility</p:attrName>
                                        </p:attrNameLst>
                                      </p:cBhvr>
                                      <p:to>
                                        <p:strVal val="visible"/>
                                      </p:to>
                                    </p:set>
                                    <p:anim calcmode="lin" valueType="num">
                                      <p:cBhvr additive="base">
                                        <p:cTn id="7" dur="500"/>
                                        <p:tgtEl>
                                          <p:spTgt spid="18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85">
                                            <p:txEl>
                                              <p:pRg st="2" end="2"/>
                                            </p:txEl>
                                          </p:spTgt>
                                        </p:tgtEl>
                                        <p:attrNameLst>
                                          <p:attrName>style.visibility</p:attrName>
                                        </p:attrNameLst>
                                      </p:cBhvr>
                                      <p:to>
                                        <p:strVal val="visible"/>
                                      </p:to>
                                    </p:set>
                                    <p:anim calcmode="lin" valueType="num">
                                      <p:cBhvr additive="base">
                                        <p:cTn id="12" dur="500"/>
                                        <p:tgtEl>
                                          <p:spTgt spid="18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85">
                                            <p:txEl>
                                              <p:pRg st="4" end="4"/>
                                            </p:txEl>
                                          </p:spTgt>
                                        </p:tgtEl>
                                        <p:attrNameLst>
                                          <p:attrName>style.visibility</p:attrName>
                                        </p:attrNameLst>
                                      </p:cBhvr>
                                      <p:to>
                                        <p:strVal val="visible"/>
                                      </p:to>
                                    </p:set>
                                    <p:anim calcmode="lin" valueType="num">
                                      <p:cBhvr additive="base">
                                        <p:cTn id="17" dur="500"/>
                                        <p:tgtEl>
                                          <p:spTgt spid="18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What do </a:t>
            </a:r>
            <a:r>
              <a:rPr lang="en-US" sz="4000" b="0" i="0" u="sng" strike="noStrike" cap="none">
                <a:solidFill>
                  <a:schemeClr val="dk2"/>
                </a:solidFill>
                <a:latin typeface="Trebuchet MS"/>
                <a:ea typeface="Trebuchet MS"/>
                <a:cs typeface="Trebuchet MS"/>
                <a:sym typeface="Trebuchet MS"/>
              </a:rPr>
              <a:t>I</a:t>
            </a:r>
            <a:r>
              <a:rPr lang="en-US" sz="4000" b="0" i="0" u="none" strike="noStrike" cap="none">
                <a:solidFill>
                  <a:schemeClr val="dk2"/>
                </a:solidFill>
                <a:latin typeface="Trebuchet MS"/>
                <a:ea typeface="Trebuchet MS"/>
                <a:cs typeface="Trebuchet MS"/>
                <a:sym typeface="Trebuchet MS"/>
              </a:rPr>
              <a:t> have to do?</a:t>
            </a:r>
          </a:p>
        </p:txBody>
      </p:sp>
      <p:sp>
        <p:nvSpPr>
          <p:cNvPr id="191" name="Shape 191"/>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ctr" rtl="0">
              <a:spcBef>
                <a:spcPts val="0"/>
              </a:spcBef>
              <a:buClr>
                <a:schemeClr val="accent3"/>
              </a:buClr>
              <a:buSzPct val="25000"/>
              <a:buFont typeface="Georgia"/>
              <a:buNone/>
            </a:pPr>
            <a:r>
              <a:rPr lang="en-US" sz="6600" b="0" i="0" u="none" strike="noStrike" cap="none">
                <a:solidFill>
                  <a:schemeClr val="dk1"/>
                </a:solidFill>
                <a:latin typeface="Georgia"/>
                <a:ea typeface="Georgia"/>
                <a:cs typeface="Georgia"/>
                <a:sym typeface="Georgia"/>
              </a:rPr>
              <a:t>When in Doubt…… REPORT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dirty="0">
                <a:solidFill>
                  <a:schemeClr val="dk2"/>
                </a:solidFill>
                <a:latin typeface="Trebuchet MS"/>
                <a:ea typeface="Trebuchet MS"/>
                <a:cs typeface="Trebuchet MS"/>
                <a:sym typeface="Trebuchet MS"/>
              </a:rPr>
              <a:t>What Crimes </a:t>
            </a:r>
            <a:r>
              <a:rPr lang="en-US" dirty="0"/>
              <a:t>must I report</a:t>
            </a:r>
            <a:r>
              <a:rPr lang="en-US" sz="4000" b="0" i="0" u="none" strike="noStrike" cap="none" dirty="0">
                <a:solidFill>
                  <a:schemeClr val="dk2"/>
                </a:solidFill>
                <a:latin typeface="Trebuchet MS"/>
                <a:ea typeface="Trebuchet MS"/>
                <a:cs typeface="Trebuchet MS"/>
                <a:sym typeface="Trebuchet MS"/>
              </a:rPr>
              <a:t>?</a:t>
            </a:r>
          </a:p>
        </p:txBody>
      </p:sp>
      <p:sp>
        <p:nvSpPr>
          <p:cNvPr id="197" name="Shape 197"/>
          <p:cNvSpPr txBox="1">
            <a:spLocks noGrp="1"/>
          </p:cNvSpPr>
          <p:nvPr>
            <p:ph type="body" idx="1"/>
          </p:nvPr>
        </p:nvSpPr>
        <p:spPr>
          <a:xfrm>
            <a:off x="457200" y="2249424"/>
            <a:ext cx="4038599" cy="4525963"/>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000" b="0" i="0" u="sng" strike="noStrike" cap="none" dirty="0">
                <a:solidFill>
                  <a:schemeClr val="dk1"/>
                </a:solidFill>
                <a:latin typeface="Georgia"/>
                <a:ea typeface="Georgia"/>
                <a:cs typeface="Georgia"/>
                <a:sym typeface="Georgia"/>
              </a:rPr>
              <a:t>The 9 </a:t>
            </a:r>
            <a:r>
              <a:rPr lang="en-US" sz="2000" b="0" i="0" u="sng" strike="noStrike" cap="none" dirty="0" err="1">
                <a:solidFill>
                  <a:schemeClr val="dk1"/>
                </a:solidFill>
                <a:latin typeface="Georgia"/>
                <a:ea typeface="Georgia"/>
                <a:cs typeface="Georgia"/>
                <a:sym typeface="Georgia"/>
              </a:rPr>
              <a:t>Clery</a:t>
            </a:r>
            <a:r>
              <a:rPr lang="en-US" sz="2000" b="0" i="0" u="sng" strike="noStrike" cap="none" dirty="0">
                <a:solidFill>
                  <a:schemeClr val="dk1"/>
                </a:solidFill>
                <a:latin typeface="Georgia"/>
                <a:ea typeface="Georgia"/>
                <a:cs typeface="Georgia"/>
                <a:sym typeface="Georgia"/>
              </a:rPr>
              <a:t> Crimes are:</a:t>
            </a:r>
          </a:p>
          <a:p>
            <a:pPr marL="0" marR="0" lvl="0" indent="0" algn="l" rtl="0">
              <a:spcBef>
                <a:spcPts val="0"/>
              </a:spcBef>
              <a:spcAft>
                <a:spcPts val="0"/>
              </a:spcAft>
              <a:buNone/>
            </a:pPr>
            <a:endParaRPr u="sng" dirty="0"/>
          </a:p>
          <a:p>
            <a:pPr marL="658368" marR="0" lvl="1" indent="-251968" algn="l" rtl="0">
              <a:spcBef>
                <a:spcPts val="300"/>
              </a:spcBef>
              <a:spcAft>
                <a:spcPts val="0"/>
              </a:spcAft>
              <a:buClr>
                <a:schemeClr val="accent2"/>
              </a:buClr>
              <a:buSzPct val="100000"/>
              <a:buFont typeface="Georgia"/>
              <a:buChar char="▫"/>
            </a:pPr>
            <a:r>
              <a:rPr lang="en-US" sz="1900" b="0" i="0" u="none" strike="noStrike" cap="none" dirty="0">
                <a:solidFill>
                  <a:srgbClr val="FF0000"/>
                </a:solidFill>
                <a:latin typeface="Georgia"/>
                <a:ea typeface="Georgia"/>
                <a:cs typeface="Georgia"/>
                <a:sym typeface="Georgia"/>
              </a:rPr>
              <a:t>Criminal Homicide</a:t>
            </a:r>
          </a:p>
          <a:p>
            <a:pPr marL="457200" marR="0" lvl="0" indent="0" algn="l" rtl="0">
              <a:spcBef>
                <a:spcPts val="300"/>
              </a:spcBef>
              <a:spcAft>
                <a:spcPts val="0"/>
              </a:spcAft>
              <a:buNone/>
            </a:pPr>
            <a:endParaRPr dirty="0"/>
          </a:p>
          <a:p>
            <a:pPr marL="658368" marR="0" lvl="1" indent="-251968" algn="l" rtl="0">
              <a:spcBef>
                <a:spcPts val="300"/>
              </a:spcBef>
              <a:spcAft>
                <a:spcPts val="0"/>
              </a:spcAft>
              <a:buClr>
                <a:schemeClr val="accent2"/>
              </a:buClr>
              <a:buSzPct val="100000"/>
              <a:buFont typeface="Georgia"/>
              <a:buChar char="▫"/>
            </a:pPr>
            <a:r>
              <a:rPr lang="en-US" sz="1900" b="0" i="0" u="none" strike="noStrike" cap="none" dirty="0">
                <a:solidFill>
                  <a:srgbClr val="FF0000"/>
                </a:solidFill>
                <a:latin typeface="Georgia"/>
                <a:ea typeface="Georgia"/>
                <a:cs typeface="Georgia"/>
                <a:sym typeface="Georgia"/>
              </a:rPr>
              <a:t>Sex Offenses:</a:t>
            </a:r>
          </a:p>
          <a:p>
            <a:pPr marL="923544" marR="0" lvl="2" indent="-225044" algn="l" rtl="0">
              <a:spcBef>
                <a:spcPts val="300"/>
              </a:spcBef>
              <a:spcAft>
                <a:spcPts val="0"/>
              </a:spcAft>
              <a:buClr>
                <a:schemeClr val="accent1"/>
              </a:buClr>
              <a:buSzPct val="100000"/>
              <a:buFont typeface="Noto Sans Symbols"/>
              <a:buChar char="⚫"/>
            </a:pPr>
            <a:r>
              <a:rPr lang="en-US" sz="1800" b="0" i="0" u="none" strike="noStrike" cap="none" dirty="0">
                <a:solidFill>
                  <a:schemeClr val="accent1"/>
                </a:solidFill>
                <a:latin typeface="Georgia"/>
                <a:ea typeface="Georgia"/>
                <a:cs typeface="Georgia"/>
                <a:sym typeface="Georgia"/>
              </a:rPr>
              <a:t>Forcible and non-forcible</a:t>
            </a:r>
          </a:p>
          <a:p>
            <a:pPr marL="914400" marR="0" lvl="0" indent="0" algn="l" rtl="0">
              <a:spcBef>
                <a:spcPts val="300"/>
              </a:spcBef>
              <a:spcAft>
                <a:spcPts val="0"/>
              </a:spcAft>
              <a:buNone/>
            </a:pPr>
            <a:r>
              <a:rPr lang="en-US" sz="1800" b="0" i="0" u="none" strike="noStrike" cap="none" dirty="0">
                <a:solidFill>
                  <a:schemeClr val="accent1"/>
                </a:solidFill>
                <a:latin typeface="Georgia"/>
                <a:ea typeface="Georgia"/>
                <a:cs typeface="Georgia"/>
                <a:sym typeface="Georgia"/>
              </a:rPr>
              <a:t> </a:t>
            </a:r>
          </a:p>
          <a:p>
            <a:pPr marL="658368" marR="0" lvl="1" indent="-251968" algn="l" rtl="0">
              <a:spcBef>
                <a:spcPts val="300"/>
              </a:spcBef>
              <a:spcAft>
                <a:spcPts val="0"/>
              </a:spcAft>
              <a:buClr>
                <a:schemeClr val="accent2"/>
              </a:buClr>
              <a:buSzPct val="100000"/>
              <a:buFont typeface="Georgia"/>
              <a:buChar char="▫"/>
            </a:pPr>
            <a:r>
              <a:rPr lang="en-US" sz="1900" b="0" i="0" u="none" strike="noStrike" cap="none" dirty="0">
                <a:solidFill>
                  <a:srgbClr val="FF0000"/>
                </a:solidFill>
                <a:latin typeface="Georgia"/>
                <a:ea typeface="Georgia"/>
                <a:cs typeface="Georgia"/>
                <a:sym typeface="Georgia"/>
              </a:rPr>
              <a:t>Robber</a:t>
            </a:r>
            <a:r>
              <a:rPr lang="en-US" dirty="0">
                <a:solidFill>
                  <a:srgbClr val="FF0000"/>
                </a:solidFill>
              </a:rPr>
              <a:t>y</a:t>
            </a:r>
          </a:p>
          <a:p>
            <a:pPr marL="457200" marR="0" lvl="0" indent="0" algn="l" rtl="0">
              <a:spcBef>
                <a:spcPts val="300"/>
              </a:spcBef>
              <a:spcAft>
                <a:spcPts val="0"/>
              </a:spcAft>
              <a:buNone/>
            </a:pPr>
            <a:endParaRPr dirty="0"/>
          </a:p>
          <a:p>
            <a:pPr marL="658368" marR="0" lvl="1" indent="-251968" algn="l" rtl="0">
              <a:spcBef>
                <a:spcPts val="300"/>
              </a:spcBef>
              <a:spcAft>
                <a:spcPts val="0"/>
              </a:spcAft>
              <a:buClr>
                <a:schemeClr val="accent2"/>
              </a:buClr>
              <a:buSzPct val="100000"/>
              <a:buFont typeface="Georgia"/>
              <a:buChar char="▫"/>
            </a:pPr>
            <a:r>
              <a:rPr lang="en-US" sz="1900" b="0" i="0" u="none" strike="noStrike" cap="none" dirty="0">
                <a:solidFill>
                  <a:srgbClr val="FF0000"/>
                </a:solidFill>
                <a:latin typeface="Georgia"/>
                <a:ea typeface="Georgia"/>
                <a:cs typeface="Georgia"/>
                <a:sym typeface="Georgia"/>
              </a:rPr>
              <a:t>Aggravated Assault </a:t>
            </a:r>
          </a:p>
          <a:p>
            <a:pPr marL="457200" marR="0" lvl="0" indent="0" algn="l" rtl="0">
              <a:spcBef>
                <a:spcPts val="300"/>
              </a:spcBef>
              <a:spcAft>
                <a:spcPts val="0"/>
              </a:spcAft>
              <a:buNone/>
            </a:pPr>
            <a:endParaRPr dirty="0"/>
          </a:p>
          <a:p>
            <a:pPr marL="658368" marR="0" lvl="1" indent="-251968" algn="l" rtl="0">
              <a:spcBef>
                <a:spcPts val="300"/>
              </a:spcBef>
              <a:buClr>
                <a:schemeClr val="accent2"/>
              </a:buClr>
              <a:buSzPct val="100000"/>
              <a:buFont typeface="Georgia"/>
              <a:buChar char="▫"/>
            </a:pPr>
            <a:r>
              <a:rPr lang="en-US" sz="1900" b="0" i="0" u="none" strike="noStrike" cap="none" dirty="0">
                <a:solidFill>
                  <a:srgbClr val="FF0000"/>
                </a:solidFill>
                <a:latin typeface="Georgia"/>
                <a:ea typeface="Georgia"/>
                <a:cs typeface="Georgia"/>
                <a:sym typeface="Georgia"/>
              </a:rPr>
              <a:t>Burglary </a:t>
            </a:r>
          </a:p>
        </p:txBody>
      </p:sp>
      <p:sp>
        <p:nvSpPr>
          <p:cNvPr id="198" name="Shape 198"/>
          <p:cNvSpPr txBox="1">
            <a:spLocks noGrp="1"/>
          </p:cNvSpPr>
          <p:nvPr>
            <p:ph type="body" idx="2"/>
          </p:nvPr>
        </p:nvSpPr>
        <p:spPr>
          <a:xfrm>
            <a:off x="4648200" y="2249424"/>
            <a:ext cx="4038599" cy="4525963"/>
          </a:xfrm>
          <a:prstGeom prst="rect">
            <a:avLst/>
          </a:prstGeom>
          <a:noFill/>
          <a:ln>
            <a:noFill/>
          </a:ln>
        </p:spPr>
        <p:txBody>
          <a:bodyPr lIns="91425" tIns="45700" rIns="91425" bIns="45700" anchor="t" anchorCtr="0">
            <a:noAutofit/>
          </a:bodyPr>
          <a:lstStyle/>
          <a:p>
            <a:pPr marL="658368" marR="0" lvl="1" indent="-251968" algn="l" rtl="0">
              <a:spcBef>
                <a:spcPts val="0"/>
              </a:spcBef>
              <a:spcAft>
                <a:spcPts val="0"/>
              </a:spcAft>
              <a:buClr>
                <a:schemeClr val="accent2"/>
              </a:buClr>
              <a:buSzPct val="25000"/>
              <a:buFont typeface="Georgia"/>
              <a:buNone/>
            </a:pPr>
            <a:endParaRPr sz="1900" b="0" i="0" u="none" strike="noStrike" cap="none" dirty="0">
              <a:solidFill>
                <a:schemeClr val="accent2"/>
              </a:solidFill>
              <a:latin typeface="Georgia"/>
              <a:ea typeface="Georgia"/>
              <a:cs typeface="Georgia"/>
              <a:sym typeface="Georgia"/>
            </a:endParaRPr>
          </a:p>
          <a:p>
            <a:pPr marL="457200" marR="0" lvl="0" indent="0" algn="l" rtl="0">
              <a:spcBef>
                <a:spcPts val="300"/>
              </a:spcBef>
              <a:spcAft>
                <a:spcPts val="0"/>
              </a:spcAft>
              <a:buNone/>
            </a:pPr>
            <a:endParaRPr dirty="0"/>
          </a:p>
          <a:p>
            <a:pPr marL="658368" marR="0" lvl="1" indent="-251968" algn="l" rtl="0">
              <a:spcBef>
                <a:spcPts val="300"/>
              </a:spcBef>
              <a:spcAft>
                <a:spcPts val="0"/>
              </a:spcAft>
              <a:buClr>
                <a:schemeClr val="accent2"/>
              </a:buClr>
              <a:buSzPct val="100000"/>
              <a:buFont typeface="Georgia"/>
              <a:buChar char="▫"/>
            </a:pPr>
            <a:r>
              <a:rPr lang="en-US" sz="1900" b="0" i="0" u="none" strike="noStrike" cap="none" dirty="0">
                <a:solidFill>
                  <a:srgbClr val="FF0000"/>
                </a:solidFill>
                <a:latin typeface="Georgia"/>
                <a:ea typeface="Georgia"/>
                <a:cs typeface="Georgia"/>
                <a:sym typeface="Georgia"/>
              </a:rPr>
              <a:t>Motor vehicle theft</a:t>
            </a:r>
          </a:p>
          <a:p>
            <a:pPr marL="457200" marR="0" lvl="0" indent="0" algn="l" rtl="0">
              <a:spcBef>
                <a:spcPts val="300"/>
              </a:spcBef>
              <a:spcAft>
                <a:spcPts val="0"/>
              </a:spcAft>
              <a:buNone/>
            </a:pPr>
            <a:endParaRPr dirty="0"/>
          </a:p>
          <a:p>
            <a:pPr marL="658368" marR="0" lvl="1" indent="-251968" algn="l" rtl="0">
              <a:spcBef>
                <a:spcPts val="300"/>
              </a:spcBef>
              <a:spcAft>
                <a:spcPts val="0"/>
              </a:spcAft>
              <a:buClr>
                <a:schemeClr val="accent2"/>
              </a:buClr>
              <a:buSzPct val="100000"/>
              <a:buFont typeface="Georgia"/>
              <a:buChar char="▫"/>
            </a:pPr>
            <a:r>
              <a:rPr lang="en-US" sz="1900" b="0" i="0" u="none" strike="noStrike" cap="none" dirty="0">
                <a:solidFill>
                  <a:srgbClr val="FF0000"/>
                </a:solidFill>
                <a:latin typeface="Georgia"/>
                <a:ea typeface="Georgia"/>
                <a:cs typeface="Georgia"/>
                <a:sym typeface="Georgia"/>
              </a:rPr>
              <a:t>Arson </a:t>
            </a:r>
          </a:p>
          <a:p>
            <a:pPr marL="457200" marR="0" lvl="0" indent="0" algn="l" rtl="0">
              <a:spcBef>
                <a:spcPts val="300"/>
              </a:spcBef>
              <a:spcAft>
                <a:spcPts val="0"/>
              </a:spcAft>
              <a:buNone/>
            </a:pPr>
            <a:endParaRPr dirty="0"/>
          </a:p>
          <a:p>
            <a:pPr marL="658368" marR="0" lvl="1" indent="-251968" algn="l" rtl="0">
              <a:spcBef>
                <a:spcPts val="300"/>
              </a:spcBef>
              <a:spcAft>
                <a:spcPts val="0"/>
              </a:spcAft>
              <a:buClr>
                <a:schemeClr val="accent2"/>
              </a:buClr>
              <a:buSzPct val="100000"/>
              <a:buFont typeface="Georgia"/>
              <a:buChar char="▫"/>
            </a:pPr>
            <a:r>
              <a:rPr lang="en-US" sz="1900" b="0" i="0" u="none" strike="noStrike" cap="none" dirty="0">
                <a:solidFill>
                  <a:srgbClr val="FF0000"/>
                </a:solidFill>
                <a:latin typeface="Georgia"/>
                <a:ea typeface="Georgia"/>
                <a:cs typeface="Georgia"/>
                <a:sym typeface="Georgia"/>
              </a:rPr>
              <a:t>Arrests &amp; disciplinary referrals for violations of: </a:t>
            </a:r>
          </a:p>
          <a:p>
            <a:pPr marL="923544" marR="0" lvl="2" indent="-225044" algn="l" rtl="0">
              <a:spcBef>
                <a:spcPts val="300"/>
              </a:spcBef>
              <a:spcAft>
                <a:spcPts val="0"/>
              </a:spcAft>
              <a:buClr>
                <a:schemeClr val="accent1"/>
              </a:buClr>
              <a:buSzPct val="100000"/>
              <a:buFont typeface="Noto Sans Symbols"/>
              <a:buChar char="⚫"/>
            </a:pPr>
            <a:r>
              <a:rPr lang="en-US" sz="1800" b="0" i="0" u="none" strike="noStrike" cap="none" dirty="0">
                <a:solidFill>
                  <a:schemeClr val="accent1"/>
                </a:solidFill>
                <a:latin typeface="Georgia"/>
                <a:ea typeface="Georgia"/>
                <a:cs typeface="Georgia"/>
                <a:sym typeface="Georgia"/>
              </a:rPr>
              <a:t>Liquor </a:t>
            </a:r>
          </a:p>
          <a:p>
            <a:pPr marL="923544" marR="0" lvl="2" indent="-225044" algn="l" rtl="0">
              <a:spcBef>
                <a:spcPts val="300"/>
              </a:spcBef>
              <a:spcAft>
                <a:spcPts val="0"/>
              </a:spcAft>
              <a:buClr>
                <a:schemeClr val="accent1"/>
              </a:buClr>
              <a:buSzPct val="100000"/>
              <a:buFont typeface="Noto Sans Symbols"/>
              <a:buChar char="⚫"/>
            </a:pPr>
            <a:r>
              <a:rPr lang="en-US" sz="1800" b="0" i="0" u="none" strike="noStrike" cap="none" dirty="0">
                <a:solidFill>
                  <a:schemeClr val="accent1"/>
                </a:solidFill>
                <a:latin typeface="Georgia"/>
                <a:ea typeface="Georgia"/>
                <a:cs typeface="Georgia"/>
                <a:sym typeface="Georgia"/>
              </a:rPr>
              <a:t>Drugs</a:t>
            </a:r>
          </a:p>
          <a:p>
            <a:pPr marL="923544" marR="0" lvl="2" indent="-225044" algn="l" rtl="0">
              <a:spcBef>
                <a:spcPts val="300"/>
              </a:spcBef>
              <a:spcAft>
                <a:spcPts val="0"/>
              </a:spcAft>
              <a:buClr>
                <a:schemeClr val="accent1"/>
              </a:buClr>
              <a:buSzPct val="100000"/>
              <a:buFont typeface="Noto Sans Symbols"/>
              <a:buChar char="⚫"/>
            </a:pPr>
            <a:r>
              <a:rPr lang="en-US" sz="1800" b="0" i="0" u="none" strike="noStrike" cap="none" dirty="0">
                <a:solidFill>
                  <a:schemeClr val="accent1"/>
                </a:solidFill>
                <a:latin typeface="Georgia"/>
                <a:ea typeface="Georgia"/>
                <a:cs typeface="Georgia"/>
                <a:sym typeface="Georgia"/>
              </a:rPr>
              <a:t>Weapons  </a:t>
            </a:r>
          </a:p>
          <a:p>
            <a:pPr marL="914400" marR="0" lvl="0" indent="0" algn="l" rtl="0">
              <a:spcBef>
                <a:spcPts val="300"/>
              </a:spcBef>
              <a:spcAft>
                <a:spcPts val="0"/>
              </a:spcAft>
              <a:buNone/>
            </a:pPr>
            <a:endParaRPr dirty="0"/>
          </a:p>
          <a:p>
            <a:pPr marL="658368" marR="0" lvl="1" indent="-251968" algn="l" rtl="0">
              <a:spcBef>
                <a:spcPts val="300"/>
              </a:spcBef>
              <a:buClr>
                <a:schemeClr val="accent2"/>
              </a:buClr>
              <a:buSzPct val="100000"/>
              <a:buFont typeface="Georgia"/>
              <a:buChar char="▫"/>
            </a:pPr>
            <a:r>
              <a:rPr lang="en-US" sz="1900" b="0" i="0" u="none" strike="noStrike" cap="none" dirty="0">
                <a:solidFill>
                  <a:srgbClr val="FF0000"/>
                </a:solidFill>
                <a:latin typeface="Georgia"/>
                <a:ea typeface="Georgia"/>
                <a:cs typeface="Georgia"/>
                <a:sym typeface="Georgia"/>
              </a:rPr>
              <a:t>Hate Crimes</a:t>
            </a:r>
            <a:r>
              <a:rPr lang="en-US" sz="1900" b="0" i="0" u="none" strike="noStrike" cap="none" dirty="0">
                <a:solidFill>
                  <a:schemeClr val="accent2"/>
                </a:solidFill>
                <a:latin typeface="Georgia"/>
                <a:ea typeface="Georgia"/>
                <a:cs typeface="Georgia"/>
                <a:sym typeface="Georgia"/>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685800" y="1524000"/>
            <a:ext cx="7772400" cy="1828800"/>
          </a:xfrm>
          <a:prstGeom prst="rect">
            <a:avLst/>
          </a:prstGeom>
          <a:noFill/>
          <a:ln>
            <a:noFill/>
          </a:ln>
        </p:spPr>
        <p:txBody>
          <a:bodyPr lIns="91425" tIns="45700" rIns="91425" bIns="45700" anchor="b" anchorCtr="0">
            <a:noAutofit/>
          </a:bodyPr>
          <a:lstStyle/>
          <a:p>
            <a:pPr marL="0" marR="0" lvl="0" indent="0" algn="ctr" rtl="0">
              <a:spcBef>
                <a:spcPts val="0"/>
              </a:spcBef>
              <a:buClr>
                <a:srgbClr val="FFFFFF"/>
              </a:buClr>
              <a:buSzPct val="25000"/>
              <a:buFont typeface="Trebuchet MS"/>
              <a:buNone/>
            </a:pPr>
            <a:r>
              <a:rPr lang="en-US" sz="3870" b="1" i="0" u="none" strike="noStrike" cap="none" dirty="0">
                <a:solidFill>
                  <a:srgbClr val="FFFFFF"/>
                </a:solidFill>
                <a:latin typeface="Trebuchet MS"/>
                <a:ea typeface="Trebuchet MS"/>
                <a:cs typeface="Trebuchet MS"/>
                <a:sym typeface="Trebuchet MS"/>
              </a:rPr>
              <a:t>The </a:t>
            </a:r>
            <a:r>
              <a:rPr lang="en-US" sz="3870" b="1" i="0" u="none" strike="noStrike" cap="none" dirty="0" smtClean="0">
                <a:solidFill>
                  <a:srgbClr val="FFFFFF"/>
                </a:solidFill>
                <a:latin typeface="Trebuchet MS"/>
                <a:ea typeface="Trebuchet MS"/>
                <a:cs typeface="Trebuchet MS"/>
                <a:sym typeface="Trebuchet MS"/>
              </a:rPr>
              <a:t>Disclosure </a:t>
            </a:r>
            <a:r>
              <a:rPr lang="en-US" sz="3870" b="1" i="0" u="none" strike="noStrike" cap="none" dirty="0">
                <a:solidFill>
                  <a:srgbClr val="FFFFFF"/>
                </a:solidFill>
                <a:latin typeface="Trebuchet MS"/>
                <a:ea typeface="Trebuchet MS"/>
                <a:cs typeface="Trebuchet MS"/>
                <a:sym typeface="Trebuchet MS"/>
              </a:rPr>
              <a:t>of campus security policy &amp; crime statistics act</a:t>
            </a:r>
          </a:p>
        </p:txBody>
      </p:sp>
      <p:sp>
        <p:nvSpPr>
          <p:cNvPr id="119" name="Shape 119"/>
          <p:cNvSpPr txBox="1">
            <a:spLocks noGrp="1"/>
          </p:cNvSpPr>
          <p:nvPr>
            <p:ph type="body" idx="1"/>
          </p:nvPr>
        </p:nvSpPr>
        <p:spPr>
          <a:xfrm>
            <a:off x="685800" y="3581400"/>
            <a:ext cx="7772400" cy="1500187"/>
          </a:xfrm>
          <a:prstGeom prst="rect">
            <a:avLst/>
          </a:prstGeom>
          <a:noFill/>
          <a:ln>
            <a:noFill/>
          </a:ln>
        </p:spPr>
        <p:txBody>
          <a:bodyPr lIns="91425" tIns="45700" rIns="91425" bIns="45700" anchor="t" anchorCtr="0">
            <a:noAutofit/>
          </a:bodyPr>
          <a:lstStyle/>
          <a:p>
            <a:pPr marL="45720" marR="0" lvl="0" indent="-7619" algn="ctr" rtl="0">
              <a:spcBef>
                <a:spcPts val="0"/>
              </a:spcBef>
              <a:buClr>
                <a:schemeClr val="accent3"/>
              </a:buClr>
              <a:buSzPct val="25000"/>
              <a:buFont typeface="Georgia"/>
              <a:buNone/>
            </a:pPr>
            <a:r>
              <a:rPr lang="en-US" sz="3200" b="0" i="0" u="none" strike="noStrike" cap="none" dirty="0">
                <a:solidFill>
                  <a:schemeClr val="dk2"/>
                </a:solidFill>
                <a:latin typeface="Georgia"/>
                <a:ea typeface="Georgia"/>
                <a:cs typeface="Georgia"/>
                <a:sym typeface="Georgia"/>
              </a:rPr>
              <a:t>What You Need to Know if </a:t>
            </a:r>
            <a:r>
              <a:rPr lang="en-US" sz="3200" b="0" i="0" u="none" strike="noStrike" cap="none" dirty="0">
                <a:solidFill>
                  <a:srgbClr val="FF0000"/>
                </a:solidFill>
                <a:latin typeface="Georgia"/>
                <a:ea typeface="Georgia"/>
                <a:cs typeface="Georgia"/>
                <a:sym typeface="Georgia"/>
              </a:rPr>
              <a:t>You Are a “Campus Security Authority”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96"/>
          <p:cNvSpPr txBox="1">
            <a:spLocks/>
          </p:cNvSpPr>
          <p:nvPr/>
        </p:nvSpPr>
        <p:spPr>
          <a:xfrm>
            <a:off x="457200" y="1143000"/>
            <a:ext cx="8229600" cy="1066799"/>
          </a:xfrm>
          <a:prstGeom prst="rect">
            <a:avLst/>
          </a:prstGeom>
          <a:noFill/>
          <a:ln>
            <a:noFill/>
          </a:ln>
        </p:spPr>
        <p:txBody>
          <a:bodyPr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dk2"/>
              </a:buClr>
              <a:buSzPct val="25000"/>
              <a:buFont typeface="Trebuchet MS"/>
              <a:buNone/>
            </a:pPr>
            <a:r>
              <a:rPr lang="en-US" sz="4000" dirty="0" smtClean="0">
                <a:solidFill>
                  <a:schemeClr val="dk2"/>
                </a:solidFill>
                <a:latin typeface="Trebuchet MS"/>
                <a:ea typeface="Trebuchet MS"/>
                <a:cs typeface="Trebuchet MS"/>
                <a:sym typeface="Trebuchet MS"/>
              </a:rPr>
              <a:t>What Crimes must I report?</a:t>
            </a:r>
            <a:endParaRPr lang="en-US" sz="4000" dirty="0">
              <a:solidFill>
                <a:schemeClr val="dk2"/>
              </a:solidFill>
              <a:latin typeface="Trebuchet MS"/>
              <a:ea typeface="Trebuchet MS"/>
              <a:cs typeface="Trebuchet MS"/>
              <a:sym typeface="Trebuchet MS"/>
            </a:endParaRPr>
          </a:p>
        </p:txBody>
      </p:sp>
      <p:sp>
        <p:nvSpPr>
          <p:cNvPr id="3" name="Shape 204"/>
          <p:cNvSpPr txBox="1">
            <a:spLocks/>
          </p:cNvSpPr>
          <p:nvPr/>
        </p:nvSpPr>
        <p:spPr>
          <a:xfrm>
            <a:off x="457200" y="2249424"/>
            <a:ext cx="8229600" cy="4325112"/>
          </a:xfrm>
          <a:prstGeom prst="rect">
            <a:avLst/>
          </a:prstGeom>
          <a:noFill/>
          <a:ln>
            <a:noFill/>
          </a:ln>
        </p:spPr>
        <p:txBody>
          <a:bodyPr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101600">
              <a:buClr>
                <a:schemeClr val="accent3"/>
              </a:buClr>
              <a:buSzPct val="100000"/>
            </a:pPr>
            <a:r>
              <a:rPr lang="en-US" sz="2800" dirty="0" smtClean="0">
                <a:solidFill>
                  <a:schemeClr val="dk1"/>
                </a:solidFill>
                <a:latin typeface="Georgia"/>
                <a:ea typeface="Georgia"/>
                <a:cs typeface="Georgia"/>
                <a:sym typeface="Georgia"/>
              </a:rPr>
              <a:t>In March 2013, President Obama signed a bill that strengthened the Violence Against Women Act (VAWA). Included in the bill was the Campus Sexual Violence Elimination Act (Campus </a:t>
            </a:r>
            <a:r>
              <a:rPr lang="en-US" sz="2800" dirty="0" err="1" smtClean="0">
                <a:solidFill>
                  <a:schemeClr val="dk1"/>
                </a:solidFill>
                <a:latin typeface="Georgia"/>
                <a:ea typeface="Georgia"/>
                <a:cs typeface="Georgia"/>
                <a:sym typeface="Georgia"/>
              </a:rPr>
              <a:t>SaVE</a:t>
            </a:r>
            <a:r>
              <a:rPr lang="en-US" sz="2800" dirty="0" smtClean="0">
                <a:solidFill>
                  <a:schemeClr val="dk1"/>
                </a:solidFill>
                <a:latin typeface="Georgia"/>
                <a:ea typeface="Georgia"/>
                <a:cs typeface="Georgia"/>
                <a:sym typeface="Georgia"/>
              </a:rPr>
              <a:t>) that amends the </a:t>
            </a:r>
            <a:r>
              <a:rPr lang="en-US" sz="2800" dirty="0" err="1" smtClean="0">
                <a:solidFill>
                  <a:schemeClr val="dk1"/>
                </a:solidFill>
                <a:latin typeface="Georgia"/>
                <a:ea typeface="Georgia"/>
                <a:cs typeface="Georgia"/>
                <a:sym typeface="Georgia"/>
              </a:rPr>
              <a:t>Clery</a:t>
            </a:r>
            <a:r>
              <a:rPr lang="en-US" sz="2800" dirty="0" smtClean="0">
                <a:solidFill>
                  <a:schemeClr val="dk1"/>
                </a:solidFill>
                <a:latin typeface="Georgia"/>
                <a:ea typeface="Georgia"/>
                <a:cs typeface="Georgia"/>
                <a:sym typeface="Georgia"/>
              </a:rPr>
              <a:t> Act to include reporting of the following effective 2014:</a:t>
            </a:r>
          </a:p>
          <a:p>
            <a:pPr marL="101600">
              <a:buClr>
                <a:schemeClr val="accent3"/>
              </a:buClr>
              <a:buSzPct val="100000"/>
            </a:pPr>
            <a:endParaRPr lang="en-US" sz="2800" dirty="0" smtClean="0">
              <a:solidFill>
                <a:schemeClr val="dk1"/>
              </a:solidFill>
              <a:latin typeface="Georgia"/>
              <a:ea typeface="Georgia"/>
              <a:cs typeface="Georgia"/>
              <a:sym typeface="Georgia"/>
            </a:endParaRPr>
          </a:p>
          <a:p>
            <a:pPr marL="101600">
              <a:buClr>
                <a:schemeClr val="accent3"/>
              </a:buClr>
              <a:buSzPct val="100000"/>
            </a:pPr>
            <a:r>
              <a:rPr lang="en-US" sz="2800" dirty="0" smtClean="0">
                <a:solidFill>
                  <a:srgbClr val="FF0000"/>
                </a:solidFill>
                <a:latin typeface="Georgia"/>
                <a:ea typeface="Georgia"/>
                <a:cs typeface="Georgia"/>
                <a:sym typeface="Georgia"/>
              </a:rPr>
              <a:t>*Dating Violence  *Domestic Violence   *Stalking</a:t>
            </a:r>
          </a:p>
        </p:txBody>
      </p:sp>
    </p:spTree>
    <p:extLst>
      <p:ext uri="{BB962C8B-B14F-4D97-AF65-F5344CB8AC3E}">
        <p14:creationId xmlns:p14="http://schemas.microsoft.com/office/powerpoint/2010/main" val="275146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96"/>
          <p:cNvSpPr txBox="1">
            <a:spLocks/>
          </p:cNvSpPr>
          <p:nvPr/>
        </p:nvSpPr>
        <p:spPr>
          <a:xfrm>
            <a:off x="457200" y="1143000"/>
            <a:ext cx="8229600" cy="1066799"/>
          </a:xfrm>
          <a:prstGeom prst="rect">
            <a:avLst/>
          </a:prstGeom>
          <a:noFill/>
          <a:ln>
            <a:noFill/>
          </a:ln>
        </p:spPr>
        <p:txBody>
          <a:bodyPr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dk2"/>
              </a:buClr>
              <a:buSzPct val="25000"/>
              <a:buFont typeface="Trebuchet MS"/>
              <a:buNone/>
            </a:pPr>
            <a:r>
              <a:rPr lang="en-US" sz="4000" dirty="0" smtClean="0">
                <a:solidFill>
                  <a:schemeClr val="dk2"/>
                </a:solidFill>
                <a:latin typeface="Trebuchet MS"/>
                <a:ea typeface="Trebuchet MS"/>
                <a:cs typeface="Trebuchet MS"/>
                <a:sym typeface="Trebuchet MS"/>
              </a:rPr>
              <a:t>What Crimes must I report?</a:t>
            </a:r>
            <a:endParaRPr lang="en-US" sz="4000" dirty="0">
              <a:solidFill>
                <a:schemeClr val="dk2"/>
              </a:solidFill>
              <a:latin typeface="Trebuchet MS"/>
              <a:ea typeface="Trebuchet MS"/>
              <a:cs typeface="Trebuchet MS"/>
              <a:sym typeface="Trebuchet MS"/>
            </a:endParaRPr>
          </a:p>
        </p:txBody>
      </p:sp>
      <p:sp>
        <p:nvSpPr>
          <p:cNvPr id="3" name="Shape 204"/>
          <p:cNvSpPr txBox="1">
            <a:spLocks/>
          </p:cNvSpPr>
          <p:nvPr/>
        </p:nvSpPr>
        <p:spPr>
          <a:xfrm>
            <a:off x="457200" y="2249424"/>
            <a:ext cx="8229600" cy="4325112"/>
          </a:xfrm>
          <a:prstGeom prst="rect">
            <a:avLst/>
          </a:prstGeom>
          <a:noFill/>
          <a:ln>
            <a:noFill/>
          </a:ln>
        </p:spPr>
        <p:txBody>
          <a:bodyPr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558800" indent="-457200">
              <a:buClr>
                <a:schemeClr val="accent3"/>
              </a:buClr>
              <a:buSzPct val="100000"/>
              <a:buFont typeface="Arial" panose="020B0604020202020204" pitchFamily="34" charset="0"/>
              <a:buChar char="•"/>
            </a:pPr>
            <a:r>
              <a:rPr lang="en-US" sz="2800" dirty="0" smtClean="0">
                <a:solidFill>
                  <a:schemeClr val="dk1"/>
                </a:solidFill>
                <a:latin typeface="Georgia"/>
                <a:ea typeface="Georgia"/>
                <a:cs typeface="Georgia"/>
                <a:sym typeface="Georgia"/>
              </a:rPr>
              <a:t>These 3 new </a:t>
            </a:r>
            <a:r>
              <a:rPr lang="en-US" sz="2800" dirty="0" err="1" smtClean="0">
                <a:solidFill>
                  <a:schemeClr val="dk1"/>
                </a:solidFill>
                <a:latin typeface="Georgia"/>
                <a:ea typeface="Georgia"/>
                <a:cs typeface="Georgia"/>
                <a:sym typeface="Georgia"/>
              </a:rPr>
              <a:t>Clery</a:t>
            </a:r>
            <a:r>
              <a:rPr lang="en-US" sz="2800" dirty="0" smtClean="0">
                <a:solidFill>
                  <a:schemeClr val="dk1"/>
                </a:solidFill>
                <a:latin typeface="Georgia"/>
                <a:ea typeface="Georgia"/>
                <a:cs typeface="Georgia"/>
                <a:sym typeface="Georgia"/>
              </a:rPr>
              <a:t> crimes must be tracked for inclusion in the reporting of </a:t>
            </a:r>
            <a:r>
              <a:rPr lang="en-US" sz="2800" dirty="0" err="1" smtClean="0">
                <a:solidFill>
                  <a:schemeClr val="tx1"/>
                </a:solidFill>
                <a:latin typeface="Georgia"/>
                <a:ea typeface="Georgia"/>
                <a:cs typeface="Georgia"/>
                <a:sym typeface="Georgia"/>
              </a:rPr>
              <a:t>Clery</a:t>
            </a:r>
            <a:r>
              <a:rPr lang="en-US" sz="2800" dirty="0" smtClean="0">
                <a:solidFill>
                  <a:schemeClr val="tx1"/>
                </a:solidFill>
                <a:latin typeface="Georgia"/>
                <a:ea typeface="Georgia"/>
                <a:cs typeface="Georgia"/>
                <a:sym typeface="Georgia"/>
              </a:rPr>
              <a:t> Crime Statistics </a:t>
            </a:r>
            <a:r>
              <a:rPr lang="en-US" sz="2800" dirty="0" smtClean="0">
                <a:solidFill>
                  <a:schemeClr val="dk1"/>
                </a:solidFill>
                <a:latin typeface="Georgia"/>
                <a:ea typeface="Georgia"/>
                <a:cs typeface="Georgia"/>
                <a:sym typeface="Georgia"/>
              </a:rPr>
              <a:t>starting with the October 2014 </a:t>
            </a:r>
            <a:r>
              <a:rPr lang="en-US" sz="2800" dirty="0" smtClean="0">
                <a:solidFill>
                  <a:srgbClr val="FF0000"/>
                </a:solidFill>
                <a:latin typeface="Georgia"/>
                <a:ea typeface="Georgia"/>
                <a:cs typeface="Georgia"/>
                <a:sym typeface="Georgia"/>
              </a:rPr>
              <a:t>Annual Security Reports</a:t>
            </a:r>
            <a:r>
              <a:rPr lang="en-US" sz="2800" dirty="0" smtClean="0">
                <a:solidFill>
                  <a:schemeClr val="dk1"/>
                </a:solidFill>
                <a:latin typeface="Georgia"/>
                <a:ea typeface="Georgia"/>
                <a:cs typeface="Georgia"/>
                <a:sym typeface="Georgia"/>
              </a:rPr>
              <a:t>.</a:t>
            </a:r>
          </a:p>
          <a:p>
            <a:pPr marL="101600">
              <a:buClr>
                <a:schemeClr val="accent3"/>
              </a:buClr>
              <a:buSzPct val="100000"/>
            </a:pPr>
            <a:endParaRPr lang="en-US" sz="1600" dirty="0" smtClean="0">
              <a:solidFill>
                <a:schemeClr val="dk1"/>
              </a:solidFill>
              <a:latin typeface="Georgia"/>
              <a:ea typeface="Georgia"/>
              <a:cs typeface="Georgia"/>
              <a:sym typeface="Georgia"/>
            </a:endParaRPr>
          </a:p>
          <a:p>
            <a:pPr marL="558800" indent="-457200">
              <a:buClr>
                <a:schemeClr val="accent3"/>
              </a:buClr>
              <a:buSzPct val="100000"/>
              <a:buFont typeface="Arial" panose="020B0604020202020204" pitchFamily="34" charset="0"/>
              <a:buChar char="•"/>
            </a:pPr>
            <a:r>
              <a:rPr lang="en-US" sz="2800" dirty="0" smtClean="0">
                <a:solidFill>
                  <a:schemeClr val="dk1"/>
                </a:solidFill>
                <a:latin typeface="Georgia"/>
                <a:ea typeface="Georgia"/>
                <a:cs typeface="Georgia"/>
                <a:sym typeface="Georgia"/>
              </a:rPr>
              <a:t>The </a:t>
            </a:r>
            <a:r>
              <a:rPr lang="en-US" sz="2800" dirty="0" smtClean="0">
                <a:solidFill>
                  <a:srgbClr val="FF0000"/>
                </a:solidFill>
                <a:latin typeface="Georgia"/>
                <a:ea typeface="Georgia"/>
                <a:cs typeface="Georgia"/>
                <a:sym typeface="Georgia"/>
              </a:rPr>
              <a:t>Annual Security Report </a:t>
            </a:r>
            <a:r>
              <a:rPr lang="en-US" sz="2800" dirty="0" smtClean="0">
                <a:solidFill>
                  <a:schemeClr val="dk1"/>
                </a:solidFill>
                <a:latin typeface="Georgia"/>
                <a:ea typeface="Georgia"/>
                <a:cs typeface="Georgia"/>
                <a:sym typeface="Georgia"/>
              </a:rPr>
              <a:t>must also include updated policy statements to include VAWA requirements addressing Sexual Harassment Policy and Procedures for Responding to Complaints of Sexual Harassment.  </a:t>
            </a:r>
            <a:endParaRPr lang="en-US" sz="2800" dirty="0" smtClean="0">
              <a:solidFill>
                <a:schemeClr val="accent4">
                  <a:lumMod val="75000"/>
                </a:schemeClr>
              </a:solidFill>
              <a:latin typeface="Georgia"/>
              <a:ea typeface="Georgia"/>
              <a:cs typeface="Georgia"/>
              <a:sym typeface="Georgia"/>
            </a:endParaRPr>
          </a:p>
        </p:txBody>
      </p:sp>
    </p:spTree>
    <p:extLst>
      <p:ext uri="{BB962C8B-B14F-4D97-AF65-F5344CB8AC3E}">
        <p14:creationId xmlns:p14="http://schemas.microsoft.com/office/powerpoint/2010/main" val="220861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Timing is (almost) everything!</a:t>
            </a:r>
          </a:p>
        </p:txBody>
      </p:sp>
      <p:sp>
        <p:nvSpPr>
          <p:cNvPr id="204" name="Shape 204"/>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Be sure you can document:</a:t>
            </a:r>
          </a:p>
          <a:p>
            <a:pPr marL="0" marR="0" lvl="0" indent="0" algn="l" rtl="0">
              <a:spcBef>
                <a:spcPts val="0"/>
              </a:spcBef>
              <a:spcAft>
                <a:spcPts val="0"/>
              </a:spcAft>
              <a:buNone/>
            </a:pPr>
            <a:endParaRPr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accent2"/>
                </a:solidFill>
                <a:latin typeface="Georgia"/>
                <a:ea typeface="Georgia"/>
                <a:cs typeface="Georgia"/>
                <a:sym typeface="Georgia"/>
              </a:rPr>
              <a:t>When did the crime or incident occur?</a:t>
            </a:r>
          </a:p>
          <a:p>
            <a:pPr marL="457200" marR="0" lvl="0" indent="0" algn="l" rtl="0">
              <a:spcBef>
                <a:spcPts val="300"/>
              </a:spcBef>
              <a:spcAft>
                <a:spcPts val="0"/>
              </a:spcAft>
              <a:buNone/>
            </a:pPr>
            <a:endParaRPr dirty="0"/>
          </a:p>
          <a:p>
            <a:pPr marL="658368" marR="0" lvl="1" indent="-251968" algn="l" rtl="0">
              <a:spcBef>
                <a:spcPts val="300"/>
              </a:spcBef>
              <a:buClr>
                <a:schemeClr val="accent2"/>
              </a:buClr>
              <a:buSzPct val="100000"/>
              <a:buFont typeface="Georgia"/>
              <a:buChar char="▫"/>
            </a:pPr>
            <a:r>
              <a:rPr lang="en-US" sz="2600" b="0" i="0" u="none" strike="noStrike" cap="none" dirty="0">
                <a:solidFill>
                  <a:schemeClr val="accent2"/>
                </a:solidFill>
                <a:latin typeface="Georgia"/>
                <a:ea typeface="Georgia"/>
                <a:cs typeface="Georgia"/>
                <a:sym typeface="Georgia"/>
              </a:rPr>
              <a:t>When did the person report it you?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
                                            <p:txEl>
                                              <p:pRg st="0" end="0"/>
                                            </p:txEl>
                                          </p:spTgt>
                                        </p:tgtEl>
                                        <p:attrNameLst>
                                          <p:attrName>style.visibility</p:attrName>
                                        </p:attrNameLst>
                                      </p:cBhvr>
                                      <p:to>
                                        <p:strVal val="visible"/>
                                      </p:to>
                                    </p:set>
                                    <p:anim calcmode="lin" valueType="num">
                                      <p:cBhvr additive="base">
                                        <p:cTn id="7" dur="500"/>
                                        <p:tgtEl>
                                          <p:spTgt spid="20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04">
                                            <p:txEl>
                                              <p:pRg st="1" end="1"/>
                                            </p:txEl>
                                          </p:spTgt>
                                        </p:tgtEl>
                                        <p:attrNameLst>
                                          <p:attrName>style.visibility</p:attrName>
                                        </p:attrNameLst>
                                      </p:cBhvr>
                                      <p:to>
                                        <p:strVal val="visible"/>
                                      </p:to>
                                    </p:set>
                                    <p:anim calcmode="lin" valueType="num">
                                      <p:cBhvr additive="base">
                                        <p:cTn id="12" dur="500"/>
                                        <p:tgtEl>
                                          <p:spTgt spid="20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4">
                                            <p:txEl>
                                              <p:pRg st="2" end="2"/>
                                            </p:txEl>
                                          </p:spTgt>
                                        </p:tgtEl>
                                        <p:attrNameLst>
                                          <p:attrName>style.visibility</p:attrName>
                                        </p:attrNameLst>
                                      </p:cBhvr>
                                      <p:to>
                                        <p:strVal val="visible"/>
                                      </p:to>
                                    </p:set>
                                    <p:anim calcmode="lin" valueType="num">
                                      <p:cBhvr additive="base">
                                        <p:cTn id="17" dur="500"/>
                                        <p:tgtEl>
                                          <p:spTgt spid="20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04">
                                            <p:txEl>
                                              <p:pRg st="3" end="3"/>
                                            </p:txEl>
                                          </p:spTgt>
                                        </p:tgtEl>
                                        <p:attrNameLst>
                                          <p:attrName>style.visibility</p:attrName>
                                        </p:attrNameLst>
                                      </p:cBhvr>
                                      <p:to>
                                        <p:strVal val="visible"/>
                                      </p:to>
                                    </p:set>
                                    <p:anim calcmode="lin" valueType="num">
                                      <p:cBhvr additive="base">
                                        <p:cTn id="22" dur="500"/>
                                        <p:tgtEl>
                                          <p:spTgt spid="20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04">
                                            <p:txEl>
                                              <p:pRg st="4" end="4"/>
                                            </p:txEl>
                                          </p:spTgt>
                                        </p:tgtEl>
                                        <p:attrNameLst>
                                          <p:attrName>style.visibility</p:attrName>
                                        </p:attrNameLst>
                                      </p:cBhvr>
                                      <p:to>
                                        <p:strVal val="visible"/>
                                      </p:to>
                                    </p:set>
                                    <p:anim calcmode="lin" valueType="num">
                                      <p:cBhvr additive="base">
                                        <p:cTn id="27" dur="500"/>
                                        <p:tgtEl>
                                          <p:spTgt spid="20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Location, Location, Location</a:t>
            </a:r>
          </a:p>
        </p:txBody>
      </p:sp>
      <p:sp>
        <p:nvSpPr>
          <p:cNvPr id="210" name="Shape 210"/>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You must report if it occurred: </a:t>
            </a:r>
          </a:p>
          <a:p>
            <a:pPr marL="0" marR="0" lvl="0" indent="0" algn="l" rtl="0">
              <a:spcBef>
                <a:spcPts val="0"/>
              </a:spcBef>
              <a:spcAft>
                <a:spcPts val="0"/>
              </a:spcAft>
              <a:buNone/>
            </a:pPr>
            <a:endParaRPr sz="1200"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1"/>
                </a:solidFill>
                <a:latin typeface="Georgia"/>
                <a:ea typeface="Georgia"/>
                <a:cs typeface="Georgia"/>
                <a:sym typeface="Georgia"/>
              </a:rPr>
              <a:t>On </a:t>
            </a:r>
            <a:r>
              <a:rPr lang="en-US" sz="2600" b="0" i="0" u="none" strike="noStrike" cap="none" dirty="0" smtClean="0">
                <a:solidFill>
                  <a:schemeClr val="tx1"/>
                </a:solidFill>
                <a:latin typeface="Georgia"/>
                <a:ea typeface="Georgia"/>
                <a:cs typeface="Georgia"/>
                <a:sym typeface="Georgia"/>
              </a:rPr>
              <a:t>Campus (including property owned on the West Extension)</a:t>
            </a:r>
            <a:endParaRPr lang="en-US" sz="2600" b="0" i="0" u="none" strike="noStrike" cap="none" dirty="0">
              <a:solidFill>
                <a:schemeClr val="tx1"/>
              </a:solidFill>
              <a:latin typeface="Georgia"/>
              <a:ea typeface="Georgia"/>
              <a:cs typeface="Georgia"/>
              <a:sym typeface="Georgia"/>
            </a:endParaRP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smtClean="0">
                <a:solidFill>
                  <a:schemeClr val="tx1"/>
                </a:solidFill>
                <a:latin typeface="Georgia"/>
                <a:ea typeface="Georgia"/>
                <a:cs typeface="Georgia"/>
                <a:sym typeface="Georgia"/>
              </a:rPr>
              <a:t>On </a:t>
            </a:r>
            <a:r>
              <a:rPr lang="en-US" sz="2600" b="0" i="0" u="none" strike="noStrike" cap="none" dirty="0">
                <a:solidFill>
                  <a:schemeClr val="tx1"/>
                </a:solidFill>
                <a:latin typeface="Georgia"/>
                <a:ea typeface="Georgia"/>
                <a:cs typeface="Georgia"/>
                <a:sym typeface="Georgia"/>
              </a:rPr>
              <a:t>public property adjacent to campus (Hwy 691 in front of the campus)</a:t>
            </a:r>
          </a:p>
          <a:p>
            <a:pPr marL="658368" marR="0" lvl="1" indent="-251968" algn="l" rtl="0">
              <a:spcBef>
                <a:spcPts val="300"/>
              </a:spcBef>
              <a:buClr>
                <a:schemeClr val="accent2"/>
              </a:buClr>
              <a:buSzPct val="100000"/>
              <a:buFont typeface="Georgia"/>
              <a:buChar char="▫"/>
            </a:pPr>
            <a:r>
              <a:rPr lang="en-US" sz="2600" b="0" i="0" u="none" strike="noStrike" cap="none" dirty="0">
                <a:solidFill>
                  <a:schemeClr val="tx1"/>
                </a:solidFill>
                <a:latin typeface="Georgia"/>
                <a:ea typeface="Georgia"/>
                <a:cs typeface="Georgia"/>
                <a:sym typeface="Georgia"/>
              </a:rPr>
              <a:t>On non-campus property owned or controlled by the College or a recognized student organization (mainly pertains to Greek Housing)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0">
                                            <p:txEl>
                                              <p:pRg st="0" end="0"/>
                                            </p:txEl>
                                          </p:spTgt>
                                        </p:tgtEl>
                                        <p:attrNameLst>
                                          <p:attrName>style.visibility</p:attrName>
                                        </p:attrNameLst>
                                      </p:cBhvr>
                                      <p:to>
                                        <p:strVal val="visible"/>
                                      </p:to>
                                    </p:set>
                                    <p:anim calcmode="lin" valueType="num">
                                      <p:cBhvr additive="base">
                                        <p:cTn id="7" dur="500"/>
                                        <p:tgtEl>
                                          <p:spTgt spid="2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10">
                                            <p:txEl>
                                              <p:pRg st="2" end="2"/>
                                            </p:txEl>
                                          </p:spTgt>
                                        </p:tgtEl>
                                        <p:attrNameLst>
                                          <p:attrName>style.visibility</p:attrName>
                                        </p:attrNameLst>
                                      </p:cBhvr>
                                      <p:to>
                                        <p:strVal val="visible"/>
                                      </p:to>
                                    </p:set>
                                    <p:anim calcmode="lin" valueType="num">
                                      <p:cBhvr additive="base">
                                        <p:cTn id="12" dur="500"/>
                                        <p:tgtEl>
                                          <p:spTgt spid="2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10">
                                            <p:txEl>
                                              <p:pRg st="3" end="3"/>
                                            </p:txEl>
                                          </p:spTgt>
                                        </p:tgtEl>
                                        <p:attrNameLst>
                                          <p:attrName>style.visibility</p:attrName>
                                        </p:attrNameLst>
                                      </p:cBhvr>
                                      <p:to>
                                        <p:strVal val="visible"/>
                                      </p:to>
                                    </p:set>
                                    <p:anim calcmode="lin" valueType="num">
                                      <p:cBhvr additive="base">
                                        <p:cTn id="17" dur="500"/>
                                        <p:tgtEl>
                                          <p:spTgt spid="21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10">
                                            <p:txEl>
                                              <p:pRg st="4" end="4"/>
                                            </p:txEl>
                                          </p:spTgt>
                                        </p:tgtEl>
                                        <p:attrNameLst>
                                          <p:attrName>style.visibility</p:attrName>
                                        </p:attrNameLst>
                                      </p:cBhvr>
                                      <p:to>
                                        <p:strVal val="visible"/>
                                      </p:to>
                                    </p:set>
                                    <p:anim calcmode="lin" valueType="num">
                                      <p:cBhvr additive="base">
                                        <p:cTn id="22" dur="500"/>
                                        <p:tgtEl>
                                          <p:spTgt spid="21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Applicability </a:t>
            </a:r>
          </a:p>
        </p:txBody>
      </p:sp>
      <p:sp>
        <p:nvSpPr>
          <p:cNvPr id="216" name="Shape 216"/>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smtClean="0">
                <a:solidFill>
                  <a:schemeClr val="dk1"/>
                </a:solidFill>
                <a:latin typeface="Georgia"/>
                <a:ea typeface="Georgia"/>
                <a:cs typeface="Georgia"/>
                <a:sym typeface="Georgia"/>
              </a:rPr>
              <a:t>Do </a:t>
            </a:r>
            <a:r>
              <a:rPr lang="en-US" sz="2800" b="0" i="0" u="none" strike="noStrike" cap="none" dirty="0">
                <a:solidFill>
                  <a:schemeClr val="dk1"/>
                </a:solidFill>
                <a:latin typeface="Georgia"/>
                <a:ea typeface="Georgia"/>
                <a:cs typeface="Georgia"/>
                <a:sym typeface="Georgia"/>
              </a:rPr>
              <a:t>NOT </a:t>
            </a:r>
            <a:r>
              <a:rPr lang="en-US" sz="2800" b="0" i="0" u="none" strike="noStrike" cap="none" dirty="0" smtClean="0">
                <a:solidFill>
                  <a:schemeClr val="dk1"/>
                </a:solidFill>
                <a:latin typeface="Georgia"/>
                <a:ea typeface="Georgia"/>
                <a:cs typeface="Georgia"/>
                <a:sym typeface="Georgia"/>
              </a:rPr>
              <a:t>Report Crimes As a </a:t>
            </a:r>
            <a:r>
              <a:rPr lang="en-US" sz="2800" b="0" i="0" u="none" strike="noStrike" cap="none" dirty="0">
                <a:solidFill>
                  <a:schemeClr val="dk1"/>
                </a:solidFill>
                <a:latin typeface="Georgia"/>
                <a:ea typeface="Georgia"/>
                <a:cs typeface="Georgia"/>
                <a:sym typeface="Georgia"/>
              </a:rPr>
              <a:t>CSA </a:t>
            </a:r>
            <a:r>
              <a:rPr lang="en-US" sz="2800" b="0" i="0" u="none" strike="noStrike" cap="none" dirty="0" smtClean="0">
                <a:solidFill>
                  <a:schemeClr val="dk1"/>
                </a:solidFill>
                <a:latin typeface="Georgia"/>
                <a:ea typeface="Georgia"/>
                <a:cs typeface="Georgia"/>
                <a:sym typeface="Georgia"/>
              </a:rPr>
              <a:t>if:</a:t>
            </a:r>
            <a:endParaRPr lang="en-US" sz="2800" b="0" i="0" u="none" strike="noStrike" cap="none" dirty="0">
              <a:solidFill>
                <a:schemeClr val="dk1"/>
              </a:solidFill>
              <a:latin typeface="Georgia"/>
              <a:ea typeface="Georgia"/>
              <a:cs typeface="Georgia"/>
              <a:sym typeface="Georgia"/>
            </a:endParaRPr>
          </a:p>
          <a:p>
            <a:pPr marL="0" marR="0" lvl="0" indent="0" algn="l" rtl="0">
              <a:spcBef>
                <a:spcPts val="0"/>
              </a:spcBef>
              <a:spcAft>
                <a:spcPts val="0"/>
              </a:spcAft>
              <a:buNone/>
            </a:pPr>
            <a:endParaRPr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1"/>
                </a:solidFill>
                <a:latin typeface="Georgia"/>
                <a:ea typeface="Georgia"/>
                <a:cs typeface="Georgia"/>
                <a:sym typeface="Georgia"/>
              </a:rPr>
              <a:t>A person tells you about a crime that occurred before he/she came to </a:t>
            </a:r>
            <a:r>
              <a:rPr lang="en-US" dirty="0">
                <a:solidFill>
                  <a:schemeClr val="tx1"/>
                </a:solidFill>
              </a:rPr>
              <a:t>Grayson</a:t>
            </a:r>
            <a:r>
              <a:rPr lang="en-US" sz="2600" b="0" i="0" u="none" strike="noStrike" cap="none" dirty="0">
                <a:solidFill>
                  <a:schemeClr val="tx1"/>
                </a:solidFill>
                <a:latin typeface="Georgia"/>
                <a:ea typeface="Georgia"/>
                <a:cs typeface="Georgia"/>
                <a:sym typeface="Georgia"/>
              </a:rPr>
              <a:t> </a:t>
            </a:r>
            <a:r>
              <a:rPr lang="en-US" sz="2600" b="0" i="0" u="none" strike="noStrike" cap="none" dirty="0" smtClean="0">
                <a:solidFill>
                  <a:schemeClr val="tx1"/>
                </a:solidFill>
                <a:latin typeface="Georgia"/>
                <a:ea typeface="Georgia"/>
                <a:cs typeface="Georgia"/>
                <a:sym typeface="Georgia"/>
              </a:rPr>
              <a:t>College</a:t>
            </a:r>
          </a:p>
          <a:p>
            <a:pPr marL="406400" marR="0" lvl="1" indent="0" algn="l" rtl="0">
              <a:spcBef>
                <a:spcPts val="300"/>
              </a:spcBef>
              <a:spcAft>
                <a:spcPts val="0"/>
              </a:spcAft>
              <a:buClr>
                <a:schemeClr val="accent2"/>
              </a:buClr>
              <a:buSzPct val="100000"/>
              <a:buNone/>
            </a:pPr>
            <a:endParaRPr lang="en-US" sz="800" b="0" i="0" u="none" strike="noStrike" cap="none" dirty="0" smtClean="0">
              <a:solidFill>
                <a:schemeClr val="tx1"/>
              </a:solidFill>
              <a:latin typeface="Georgia"/>
              <a:ea typeface="Georgia"/>
              <a:cs typeface="Georgia"/>
              <a:sym typeface="Georgia"/>
            </a:endParaRPr>
          </a:p>
          <a:p>
            <a:pPr marL="406400" marR="0" lvl="1" indent="0" algn="l" rtl="0">
              <a:spcBef>
                <a:spcPts val="300"/>
              </a:spcBef>
              <a:spcAft>
                <a:spcPts val="0"/>
              </a:spcAft>
              <a:buClr>
                <a:schemeClr val="accent2"/>
              </a:buClr>
              <a:buSzPct val="100000"/>
              <a:buNone/>
            </a:pPr>
            <a:r>
              <a:rPr lang="en-US" dirty="0">
                <a:solidFill>
                  <a:schemeClr val="tx1"/>
                </a:solidFill>
              </a:rPr>
              <a:t> </a:t>
            </a:r>
            <a:r>
              <a:rPr lang="en-US" dirty="0" smtClean="0">
                <a:solidFill>
                  <a:schemeClr val="tx1"/>
                </a:solidFill>
              </a:rPr>
              <a:t>  </a:t>
            </a:r>
            <a:r>
              <a:rPr lang="en-US" sz="2600" b="0" i="0" u="sng" strike="noStrike" cap="none" dirty="0" smtClean="0">
                <a:solidFill>
                  <a:schemeClr val="tx1"/>
                </a:solidFill>
                <a:latin typeface="Georgia"/>
                <a:ea typeface="Georgia"/>
                <a:cs typeface="Georgia"/>
                <a:sym typeface="Georgia"/>
              </a:rPr>
              <a:t>OR</a:t>
            </a:r>
          </a:p>
          <a:p>
            <a:pPr marL="406400" marR="0" lvl="1" indent="0" algn="l" rtl="0">
              <a:spcBef>
                <a:spcPts val="300"/>
              </a:spcBef>
              <a:spcAft>
                <a:spcPts val="0"/>
              </a:spcAft>
              <a:buClr>
                <a:schemeClr val="accent2"/>
              </a:buClr>
              <a:buSzPct val="100000"/>
              <a:buNone/>
            </a:pPr>
            <a:endParaRPr sz="800" u="sng" dirty="0">
              <a:solidFill>
                <a:schemeClr val="tx1"/>
              </a:solidFill>
            </a:endParaRPr>
          </a:p>
          <a:p>
            <a:pPr marL="658368" marR="0" lvl="1" indent="-251968" algn="l" rtl="0">
              <a:spcBef>
                <a:spcPts val="300"/>
              </a:spcBef>
              <a:buClr>
                <a:schemeClr val="accent2"/>
              </a:buClr>
              <a:buSzPct val="100000"/>
              <a:buFont typeface="Georgia"/>
              <a:buChar char="▫"/>
            </a:pPr>
            <a:r>
              <a:rPr lang="en-US" sz="2600" b="0" i="0" u="none" strike="noStrike" cap="none" dirty="0">
                <a:solidFill>
                  <a:schemeClr val="tx1"/>
                </a:solidFill>
                <a:latin typeface="Georgia"/>
                <a:ea typeface="Georgia"/>
                <a:cs typeface="Georgia"/>
                <a:sym typeface="Georgia"/>
              </a:rPr>
              <a:t>While he/she was away from the campus and not involved in a College Sponsored activity </a:t>
            </a:r>
            <a:r>
              <a:rPr lang="en-US" sz="2600" b="0" i="0" u="none" strike="noStrike" cap="none" dirty="0" smtClean="0">
                <a:solidFill>
                  <a:schemeClr val="tx1"/>
                </a:solidFill>
                <a:latin typeface="Georgia"/>
                <a:ea typeface="Georgia"/>
                <a:cs typeface="Georgia"/>
                <a:sym typeface="Georgia"/>
              </a:rPr>
              <a:t>(e.g</a:t>
            </a:r>
            <a:r>
              <a:rPr lang="en-US" sz="2600" b="0" i="0" u="none" strike="noStrike" cap="none" dirty="0">
                <a:solidFill>
                  <a:schemeClr val="tx1"/>
                </a:solidFill>
                <a:latin typeface="Georgia"/>
                <a:ea typeface="Georgia"/>
                <a:cs typeface="Georgia"/>
                <a:sym typeface="Georgia"/>
              </a:rPr>
              <a:t>., at home, on spring break, etc</a:t>
            </a:r>
            <a:r>
              <a:rPr lang="en-US" sz="2600" b="0" i="0" u="none" strike="noStrike" cap="none" dirty="0" smtClean="0">
                <a:solidFill>
                  <a:schemeClr val="tx1"/>
                </a:solidFill>
                <a:latin typeface="Georgia"/>
                <a:ea typeface="Georgia"/>
                <a:cs typeface="Georgia"/>
                <a:sym typeface="Georgia"/>
              </a:rPr>
              <a:t>.)</a:t>
            </a:r>
            <a:endParaRPr lang="en-US" sz="2600" b="0" i="0" u="none" strike="noStrike" cap="none" dirty="0">
              <a:solidFill>
                <a:schemeClr val="tx1"/>
              </a:solidFill>
              <a:latin typeface="Georgia"/>
              <a:ea typeface="Georgia"/>
              <a:cs typeface="Georgia"/>
              <a:sym typeface="Georgi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457200" y="8001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dirty="0">
                <a:solidFill>
                  <a:schemeClr val="dk2"/>
                </a:solidFill>
                <a:latin typeface="Trebuchet MS"/>
                <a:ea typeface="Trebuchet MS"/>
                <a:cs typeface="Trebuchet MS"/>
                <a:sym typeface="Trebuchet MS"/>
              </a:rPr>
              <a:t>Just get the facts!</a:t>
            </a:r>
          </a:p>
        </p:txBody>
      </p:sp>
      <p:sp>
        <p:nvSpPr>
          <p:cNvPr id="222" name="Shape 222"/>
          <p:cNvSpPr txBox="1">
            <a:spLocks noGrp="1"/>
          </p:cNvSpPr>
          <p:nvPr>
            <p:ph type="body" idx="1"/>
          </p:nvPr>
        </p:nvSpPr>
        <p:spPr>
          <a:xfrm>
            <a:off x="457200" y="1666494"/>
            <a:ext cx="8229600" cy="5042916"/>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Police will categorize the report: your job is to get the information the person </a:t>
            </a:r>
            <a:r>
              <a:rPr lang="en-US" sz="2800" b="0" i="1" u="none" strike="noStrike" cap="none" dirty="0">
                <a:solidFill>
                  <a:schemeClr val="dk1"/>
                </a:solidFill>
                <a:latin typeface="Georgia"/>
                <a:ea typeface="Georgia"/>
                <a:cs typeface="Georgia"/>
                <a:sym typeface="Georgia"/>
              </a:rPr>
              <a:t>wants</a:t>
            </a:r>
            <a:r>
              <a:rPr lang="en-US" sz="2800" b="0" i="0" u="none" strike="noStrike" cap="none" dirty="0">
                <a:solidFill>
                  <a:schemeClr val="dk1"/>
                </a:solidFill>
                <a:latin typeface="Georgia"/>
                <a:ea typeface="Georgia"/>
                <a:cs typeface="Georgia"/>
                <a:sym typeface="Georgia"/>
              </a:rPr>
              <a:t> to report.</a:t>
            </a:r>
          </a:p>
          <a:p>
            <a:pPr marL="365760" marR="0" lvl="0" indent="-264160" algn="l" rtl="0">
              <a:spcBef>
                <a:spcPts val="30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You don’t need to be a detective. </a:t>
            </a:r>
          </a:p>
          <a:p>
            <a:pPr marL="365760" marR="0" lvl="0" indent="-264160" algn="l" rtl="0">
              <a:spcBef>
                <a:spcPts val="300"/>
              </a:spcBef>
              <a:spcAft>
                <a:spcPts val="0"/>
              </a:spcAft>
              <a:buClr>
                <a:schemeClr val="accent3"/>
              </a:buClr>
              <a:buSzPct val="100000"/>
              <a:buFont typeface="Georgia"/>
              <a:buChar char="•"/>
            </a:pPr>
            <a:r>
              <a:rPr lang="en-US" sz="2800" b="0" i="0" u="none" strike="noStrike" cap="none" dirty="0">
                <a:solidFill>
                  <a:schemeClr val="tx1"/>
                </a:solidFill>
                <a:latin typeface="Georgia"/>
                <a:ea typeface="Georgia"/>
                <a:cs typeface="Georgia"/>
                <a:sym typeface="Georgia"/>
              </a:rPr>
              <a:t>You don’t have to prove what happened or who was at fault</a:t>
            </a:r>
            <a:r>
              <a:rPr lang="en-US" dirty="0" smtClean="0"/>
              <a:t>. </a:t>
            </a:r>
            <a:r>
              <a:rPr lang="en-US" dirty="0" smtClean="0">
                <a:solidFill>
                  <a:srgbClr val="FF0000"/>
                </a:solidFill>
              </a:rPr>
              <a:t>You are NOT responsible for determining whether or not the crime took place before reporting it.</a:t>
            </a:r>
            <a:endParaRPr lang="en-US" dirty="0">
              <a:solidFill>
                <a:srgbClr val="FF0000"/>
              </a:solidFill>
            </a:endParaRPr>
          </a:p>
          <a:p>
            <a:pPr marL="365760" marR="0" lvl="0" indent="-264160" algn="l" rtl="0">
              <a:spcBef>
                <a:spcPts val="30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You aren’t supposed to find the perpetrator. </a:t>
            </a:r>
          </a:p>
          <a:p>
            <a:pPr marL="365760" marR="0" lvl="0" indent="-264160" algn="l" rtl="0">
              <a:spcBef>
                <a:spcPts val="300"/>
              </a:spcBef>
              <a:buClr>
                <a:schemeClr val="accent3"/>
              </a:buClr>
              <a:buSzPct val="100000"/>
              <a:buFont typeface="Georgia"/>
              <a:buChar char="•"/>
            </a:pPr>
            <a:r>
              <a:rPr lang="en-US" sz="2800" b="0" i="0" u="none" strike="noStrike" cap="none" dirty="0" smtClean="0">
                <a:solidFill>
                  <a:schemeClr val="dk1"/>
                </a:solidFill>
                <a:latin typeface="Georgia"/>
                <a:ea typeface="Georgia"/>
                <a:cs typeface="Georgia"/>
                <a:sym typeface="Georgia"/>
              </a:rPr>
              <a:t>Do NOT </a:t>
            </a:r>
            <a:r>
              <a:rPr lang="en-US" sz="2800" b="0" i="0" u="none" strike="noStrike" cap="none" dirty="0">
                <a:solidFill>
                  <a:schemeClr val="dk1"/>
                </a:solidFill>
                <a:latin typeface="Georgia"/>
                <a:ea typeface="Georgia"/>
                <a:cs typeface="Georgia"/>
                <a:sym typeface="Georgia"/>
              </a:rPr>
              <a:t>identify the victim in the CSA report (you may identify </a:t>
            </a:r>
            <a:r>
              <a:rPr lang="en-US" sz="2800" b="0" i="0" u="none" strike="noStrike" cap="none" dirty="0" smtClean="0">
                <a:solidFill>
                  <a:schemeClr val="dk1"/>
                </a:solidFill>
                <a:latin typeface="Georgia"/>
                <a:ea typeface="Georgia"/>
                <a:cs typeface="Georgia"/>
                <a:sym typeface="Georgia"/>
              </a:rPr>
              <a:t>them to </a:t>
            </a:r>
            <a:r>
              <a:rPr lang="en-US" sz="2800" b="0" i="0" u="none" strike="noStrike" cap="none" dirty="0">
                <a:solidFill>
                  <a:schemeClr val="dk1"/>
                </a:solidFill>
                <a:latin typeface="Georgia"/>
                <a:ea typeface="Georgia"/>
                <a:cs typeface="Georgia"/>
                <a:sym typeface="Georgia"/>
              </a:rPr>
              <a:t>the police </a:t>
            </a:r>
            <a:r>
              <a:rPr lang="en-US" sz="2800" b="0" i="0" u="none" strike="noStrike" cap="none" dirty="0" smtClean="0">
                <a:solidFill>
                  <a:schemeClr val="dk1"/>
                </a:solidFill>
                <a:latin typeface="Georgia"/>
                <a:ea typeface="Georgia"/>
                <a:cs typeface="Georgia"/>
                <a:sym typeface="Georgia"/>
              </a:rPr>
              <a:t>IF </a:t>
            </a:r>
            <a:r>
              <a:rPr lang="en-US" sz="2800" b="0" i="0" u="none" strike="noStrike" cap="none" dirty="0">
                <a:solidFill>
                  <a:schemeClr val="dk1"/>
                </a:solidFill>
                <a:latin typeface="Georgia"/>
                <a:ea typeface="Georgia"/>
                <a:cs typeface="Georgia"/>
                <a:sym typeface="Georgia"/>
              </a:rPr>
              <a:t>the victim is agreeable)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Just the facts!</a:t>
            </a:r>
          </a:p>
        </p:txBody>
      </p:sp>
      <p:sp>
        <p:nvSpPr>
          <p:cNvPr id="228" name="Shape 228"/>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Let the person know about options for reporting to Police</a:t>
            </a:r>
          </a:p>
          <a:p>
            <a:pPr marL="0" marR="0" lvl="0" indent="0" algn="l" rtl="0">
              <a:spcBef>
                <a:spcPts val="0"/>
              </a:spcBef>
              <a:spcAft>
                <a:spcPts val="0"/>
              </a:spcAft>
              <a:buNone/>
            </a:pPr>
            <a:endParaRPr sz="1800"/>
          </a:p>
          <a:p>
            <a:pPr marL="365760" marR="0" lvl="0" indent="-264160" algn="l" rtl="0">
              <a:spcBef>
                <a:spcPts val="300"/>
              </a:spcBef>
              <a:spcAft>
                <a:spcPts val="0"/>
              </a:spcAft>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Tell the person how he/she can report anonymously to Police by calling 903-463-8777.</a:t>
            </a:r>
          </a:p>
          <a:p>
            <a:pPr marL="0" marR="0" lvl="0" indent="0" algn="l" rtl="0">
              <a:spcBef>
                <a:spcPts val="300"/>
              </a:spcBef>
              <a:spcAft>
                <a:spcPts val="0"/>
              </a:spcAft>
              <a:buNone/>
            </a:pPr>
            <a:endParaRPr sz="1800"/>
          </a:p>
          <a:p>
            <a:pPr marL="365760" marR="0" lvl="0" indent="-264160" algn="l" rtl="0">
              <a:spcBef>
                <a:spcPts val="300"/>
              </a:spcBef>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A person who talks to you, may not want to talk to the Police</a:t>
            </a:r>
            <a:r>
              <a:rPr lang="en-US"/>
              <a:t> -- </a:t>
            </a:r>
            <a:r>
              <a:rPr lang="en-US" sz="2800" b="0" i="0" u="none" strike="noStrike" cap="none">
                <a:solidFill>
                  <a:schemeClr val="dk1"/>
                </a:solidFill>
                <a:latin typeface="Georgia"/>
                <a:ea typeface="Georgia"/>
                <a:cs typeface="Georgia"/>
                <a:sym typeface="Georgia"/>
              </a:rPr>
              <a:t>and doesn’t have to</a:t>
            </a:r>
            <a:r>
              <a:rPr lang="en-US"/>
              <a:t>. I</a:t>
            </a:r>
            <a:r>
              <a:rPr lang="en-US" sz="2800" b="0" i="0" u="none" strike="noStrike" cap="none">
                <a:solidFill>
                  <a:schemeClr val="dk1"/>
                </a:solidFill>
                <a:latin typeface="Georgia"/>
                <a:ea typeface="Georgia"/>
                <a:cs typeface="Georgia"/>
                <a:sym typeface="Georgia"/>
              </a:rPr>
              <a:t>t’s their choice</a:t>
            </a:r>
            <a:r>
              <a:rPr lang="en-US"/>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Offer Help </a:t>
            </a:r>
          </a:p>
        </p:txBody>
      </p:sp>
      <p:sp>
        <p:nvSpPr>
          <p:cNvPr id="234" name="Shape 234"/>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Provide the person with information on: </a:t>
            </a:r>
          </a:p>
          <a:p>
            <a:pPr marL="0" marR="0" lvl="0" indent="0" algn="l" rtl="0">
              <a:spcBef>
                <a:spcPts val="0"/>
              </a:spcBef>
              <a:spcAft>
                <a:spcPts val="0"/>
              </a:spcAft>
              <a:buNone/>
            </a:pPr>
            <a:endParaRPr sz="1800"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1"/>
                </a:solidFill>
                <a:latin typeface="Georgia"/>
                <a:ea typeface="Georgia"/>
                <a:cs typeface="Georgia"/>
                <a:sym typeface="Georgia"/>
              </a:rPr>
              <a:t>Reporting to Campus Police or other jurisdiction</a:t>
            </a:r>
          </a:p>
          <a:p>
            <a:pPr marL="457200" marR="0" lvl="0" indent="0" algn="l" rtl="0">
              <a:spcBef>
                <a:spcPts val="300"/>
              </a:spcBef>
              <a:spcAft>
                <a:spcPts val="0"/>
              </a:spcAft>
              <a:buNone/>
            </a:pPr>
            <a:r>
              <a:rPr lang="en-US" sz="1000" b="0" i="0" u="none" strike="noStrike" cap="none" dirty="0">
                <a:solidFill>
                  <a:schemeClr val="tx1"/>
                </a:solidFill>
                <a:latin typeface="Georgia"/>
                <a:ea typeface="Georgia"/>
                <a:cs typeface="Georgia"/>
                <a:sym typeface="Georgia"/>
              </a:rPr>
              <a:t>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1"/>
                </a:solidFill>
                <a:latin typeface="Georgia"/>
                <a:ea typeface="Georgia"/>
                <a:cs typeface="Georgia"/>
                <a:sym typeface="Georgia"/>
              </a:rPr>
              <a:t>Campus programs for assisting victims of sexual assault is available through Counseling Services</a:t>
            </a:r>
          </a:p>
          <a:p>
            <a:pPr marL="457200" marR="0" lvl="0" indent="0" algn="l" rtl="0">
              <a:spcBef>
                <a:spcPts val="300"/>
              </a:spcBef>
              <a:spcAft>
                <a:spcPts val="0"/>
              </a:spcAft>
              <a:buNone/>
            </a:pPr>
            <a:endParaRPr sz="1000" dirty="0">
              <a:solidFill>
                <a:schemeClr val="tx1"/>
              </a:solidFill>
            </a:endParaRP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1"/>
                </a:solidFill>
                <a:latin typeface="Georgia"/>
                <a:ea typeface="Georgia"/>
                <a:cs typeface="Georgia"/>
                <a:sym typeface="Georgia"/>
              </a:rPr>
              <a:t>Procedures for seeking medical help</a:t>
            </a:r>
          </a:p>
          <a:p>
            <a:pPr marL="457200" marR="0" lvl="0" indent="0" algn="l" rtl="0">
              <a:spcBef>
                <a:spcPts val="300"/>
              </a:spcBef>
              <a:spcAft>
                <a:spcPts val="0"/>
              </a:spcAft>
              <a:buNone/>
            </a:pPr>
            <a:endParaRPr sz="1000" dirty="0">
              <a:solidFill>
                <a:schemeClr val="tx1"/>
              </a:solidFill>
            </a:endParaRP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1"/>
                </a:solidFill>
                <a:latin typeface="Georgia"/>
                <a:ea typeface="Georgia"/>
                <a:cs typeface="Georgia"/>
                <a:sym typeface="Georgia"/>
              </a:rPr>
              <a:t>Outside resources:</a:t>
            </a:r>
          </a:p>
          <a:p>
            <a:pPr marL="923544" marR="0" lvl="2" indent="-225044" algn="l" rtl="0">
              <a:spcBef>
                <a:spcPts val="300"/>
              </a:spcBef>
              <a:buClr>
                <a:schemeClr val="accent1"/>
              </a:buClr>
              <a:buSzPct val="100000"/>
              <a:buFont typeface="Noto Sans Symbols"/>
              <a:buChar char="⚫"/>
            </a:pPr>
            <a:r>
              <a:rPr lang="en-US" sz="2400" b="0" i="0" u="none" strike="noStrike" cap="none" dirty="0">
                <a:solidFill>
                  <a:schemeClr val="accent1"/>
                </a:solidFill>
                <a:latin typeface="Georgia"/>
                <a:ea typeface="Georgia"/>
                <a:cs typeface="Georgia"/>
                <a:sym typeface="Georgia"/>
              </a:rPr>
              <a:t>Crisis Center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Completing the Report</a:t>
            </a:r>
          </a:p>
        </p:txBody>
      </p:sp>
      <p:sp>
        <p:nvSpPr>
          <p:cNvPr id="240" name="Shape 240"/>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Compete the CSA Crime Reporting Form of the Sex Offenses Reporting Form</a:t>
            </a:r>
          </a:p>
          <a:p>
            <a:pPr marR="0" lvl="1" algn="l" rtl="0">
              <a:spcBef>
                <a:spcPts val="0"/>
              </a:spcBef>
              <a:spcAft>
                <a:spcPts val="0"/>
              </a:spcAft>
              <a:buClr>
                <a:schemeClr val="accent3"/>
              </a:buClr>
              <a:buSzPct val="100000"/>
              <a:buFont typeface="Georgia"/>
            </a:pPr>
            <a:r>
              <a:rPr lang="en-US" sz="2800" b="0" i="0" u="none" strike="noStrike" cap="none" dirty="0">
                <a:solidFill>
                  <a:schemeClr val="tx2">
                    <a:lumMod val="50000"/>
                  </a:schemeClr>
                </a:solidFill>
                <a:latin typeface="Georgia"/>
                <a:ea typeface="Georgia"/>
                <a:cs typeface="Georgia"/>
                <a:sym typeface="Georgia"/>
              </a:rPr>
              <a:t>You may need to wait until the person leaves</a:t>
            </a:r>
          </a:p>
          <a:p>
            <a:pPr marL="0" marR="0" lvl="0" indent="0" algn="l" rtl="0">
              <a:spcBef>
                <a:spcPts val="300"/>
              </a:spcBef>
              <a:spcAft>
                <a:spcPts val="0"/>
              </a:spcAft>
              <a:buNone/>
            </a:pPr>
            <a:endParaRPr dirty="0"/>
          </a:p>
          <a:p>
            <a:pPr marL="365760" marR="0" lvl="0" indent="-264160" algn="l" rtl="0">
              <a:spcBef>
                <a:spcPts val="300"/>
              </a:spcBef>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Tell the person you must report the incident as an anonymous statistic, but that you will </a:t>
            </a:r>
            <a:r>
              <a:rPr lang="en-US" sz="2800" b="0" i="0" u="none" strike="noStrike" cap="none" dirty="0" smtClean="0">
                <a:solidFill>
                  <a:schemeClr val="dk1"/>
                </a:solidFill>
                <a:latin typeface="Georgia"/>
                <a:ea typeface="Georgia"/>
                <a:cs typeface="Georgia"/>
                <a:sym typeface="Georgia"/>
              </a:rPr>
              <a:t>NOT </a:t>
            </a:r>
            <a:r>
              <a:rPr lang="en-US" sz="2800" b="0" i="0" u="none" strike="noStrike" cap="none" dirty="0">
                <a:solidFill>
                  <a:schemeClr val="dk1"/>
                </a:solidFill>
                <a:latin typeface="Georgia"/>
                <a:ea typeface="Georgia"/>
                <a:cs typeface="Georgia"/>
                <a:sym typeface="Georgia"/>
              </a:rPr>
              <a:t>identify anyone involved.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What information to obtain</a:t>
            </a:r>
          </a:p>
        </p:txBody>
      </p:sp>
      <p:sp>
        <p:nvSpPr>
          <p:cNvPr id="246" name="Shape 246"/>
          <p:cNvSpPr txBox="1">
            <a:spLocks noGrp="1"/>
          </p:cNvSpPr>
          <p:nvPr>
            <p:ph type="body" idx="1"/>
          </p:nvPr>
        </p:nvSpPr>
        <p:spPr>
          <a:xfrm>
            <a:off x="457200" y="2167888"/>
            <a:ext cx="8229600" cy="4379976"/>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Description of the incident of the crime</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accent2"/>
                </a:solidFill>
                <a:latin typeface="Georgia"/>
                <a:ea typeface="Georgia"/>
                <a:cs typeface="Georgia"/>
                <a:sym typeface="Georgia"/>
              </a:rPr>
              <a:t>Where did it occur</a:t>
            </a:r>
            <a:r>
              <a:rPr lang="en-US" dirty="0"/>
              <a:t>?</a:t>
            </a:r>
            <a:r>
              <a:rPr lang="en-US" sz="2600" b="0" i="0" u="none" strike="noStrike" cap="none" dirty="0">
                <a:solidFill>
                  <a:schemeClr val="accent2"/>
                </a:solidFill>
                <a:latin typeface="Georgia"/>
                <a:ea typeface="Georgia"/>
                <a:cs typeface="Georgia"/>
                <a:sym typeface="Georgia"/>
              </a:rPr>
              <a:t>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accent2"/>
                </a:solidFill>
                <a:latin typeface="Georgia"/>
                <a:ea typeface="Georgia"/>
                <a:cs typeface="Georgia"/>
                <a:sym typeface="Georgia"/>
              </a:rPr>
              <a:t>When did it occur</a:t>
            </a:r>
            <a:r>
              <a:rPr lang="en-US" dirty="0"/>
              <a:t>?</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accent2"/>
                </a:solidFill>
                <a:latin typeface="Georgia"/>
                <a:ea typeface="Georgia"/>
                <a:cs typeface="Georgia"/>
                <a:sym typeface="Georgia"/>
              </a:rPr>
              <a:t>What specifically happened</a:t>
            </a:r>
            <a:r>
              <a:rPr lang="en-US" sz="2600" b="0" i="0" u="none" strike="noStrike" cap="none" dirty="0" smtClean="0">
                <a:solidFill>
                  <a:schemeClr val="accent2"/>
                </a:solidFill>
                <a:latin typeface="Georgia"/>
                <a:ea typeface="Georgia"/>
                <a:cs typeface="Georgia"/>
                <a:sym typeface="Georgia"/>
              </a:rPr>
              <a:t>?</a:t>
            </a:r>
            <a:endParaRPr lang="en-US" sz="2600" b="0" i="0" u="none" strike="noStrike" cap="none" dirty="0">
              <a:solidFill>
                <a:schemeClr val="accent2"/>
              </a:solidFill>
              <a:latin typeface="Georgia"/>
              <a:ea typeface="Georgia"/>
              <a:cs typeface="Georgia"/>
              <a:sym typeface="Georgia"/>
            </a:endParaRPr>
          </a:p>
          <a:p>
            <a:pPr marL="457200" marR="0" lvl="0" indent="0" algn="l" rtl="0">
              <a:spcBef>
                <a:spcPts val="300"/>
              </a:spcBef>
              <a:spcAft>
                <a:spcPts val="0"/>
              </a:spcAft>
              <a:buNone/>
            </a:pPr>
            <a:endParaRPr sz="1100" dirty="0"/>
          </a:p>
          <a:p>
            <a:pPr marL="365760" marR="0" lvl="0" indent="-264160" algn="l" rtl="0">
              <a:spcBef>
                <a:spcPts val="30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Get as accurate and complete of a description of what happened as you can</a:t>
            </a:r>
          </a:p>
          <a:p>
            <a:pPr marL="0" marR="0" lvl="0" indent="0" algn="l" rtl="0">
              <a:spcBef>
                <a:spcPts val="300"/>
              </a:spcBef>
              <a:spcAft>
                <a:spcPts val="0"/>
              </a:spcAft>
              <a:buNone/>
            </a:pPr>
            <a:endParaRPr sz="1100" dirty="0"/>
          </a:p>
          <a:p>
            <a:pPr marL="365760" marR="0" lvl="0" indent="-264160" algn="l" rtl="0">
              <a:spcBef>
                <a:spcPts val="300"/>
              </a:spcBef>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If not </a:t>
            </a:r>
            <a:r>
              <a:rPr lang="en-US" sz="2800" b="0" i="0" u="none" strike="noStrike" cap="none" dirty="0" smtClean="0">
                <a:solidFill>
                  <a:schemeClr val="dk1"/>
                </a:solidFill>
                <a:latin typeface="Georgia"/>
                <a:ea typeface="Georgia"/>
                <a:cs typeface="Georgia"/>
                <a:sym typeface="Georgia"/>
              </a:rPr>
              <a:t>sure; </a:t>
            </a:r>
            <a:r>
              <a:rPr lang="en-US" sz="2800" b="0" i="0" u="none" strike="noStrike" cap="none" dirty="0">
                <a:solidFill>
                  <a:schemeClr val="dk1"/>
                </a:solidFill>
                <a:latin typeface="Georgia"/>
                <a:ea typeface="Georgia"/>
                <a:cs typeface="Georgia"/>
                <a:sym typeface="Georgia"/>
              </a:rPr>
              <a:t>report what you </a:t>
            </a:r>
            <a:r>
              <a:rPr lang="en-US" sz="2800" b="0" i="0" u="none" strike="noStrike" cap="none" dirty="0" smtClean="0">
                <a:solidFill>
                  <a:schemeClr val="dk1"/>
                </a:solidFill>
                <a:latin typeface="Georgia"/>
                <a:ea typeface="Georgia"/>
                <a:cs typeface="Georgia"/>
                <a:sym typeface="Georgia"/>
              </a:rPr>
              <a:t>have</a:t>
            </a:r>
          </a:p>
          <a:p>
            <a:pPr marL="101600" marR="0" lvl="0" indent="0" algn="l" rtl="0">
              <a:spcBef>
                <a:spcPts val="300"/>
              </a:spcBef>
              <a:buClr>
                <a:schemeClr val="accent3"/>
              </a:buClr>
              <a:buSzPct val="100000"/>
              <a:buNone/>
            </a:pPr>
            <a:endParaRPr lang="en-US" sz="1100" b="0" i="0" u="none" strike="noStrike" cap="none" dirty="0" smtClean="0">
              <a:solidFill>
                <a:schemeClr val="dk1"/>
              </a:solidFill>
              <a:latin typeface="Georgia"/>
              <a:ea typeface="Georgia"/>
              <a:cs typeface="Georgia"/>
              <a:sym typeface="Georgia"/>
            </a:endParaRPr>
          </a:p>
          <a:p>
            <a:pPr marL="365760" marR="0" lvl="0" indent="-264160" algn="l" rtl="0">
              <a:spcBef>
                <a:spcPts val="300"/>
              </a:spcBef>
              <a:buClr>
                <a:schemeClr val="accent3"/>
              </a:buClr>
              <a:buSzPct val="100000"/>
              <a:buFont typeface="Georgia"/>
              <a:buChar char="•"/>
            </a:pPr>
            <a:r>
              <a:rPr lang="en-US" sz="2800" b="0" i="0" u="none" strike="noStrike" cap="none" dirty="0" smtClean="0">
                <a:solidFill>
                  <a:schemeClr val="dk1"/>
                </a:solidFill>
                <a:latin typeface="Georgia"/>
                <a:ea typeface="Georgia"/>
                <a:cs typeface="Georgia"/>
                <a:sym typeface="Georgia"/>
              </a:rPr>
              <a:t>Timely reporting is critical!!</a:t>
            </a:r>
            <a:endParaRPr lang="en-US" sz="2800" b="0" i="0" u="none" strike="noStrike" cap="none" dirty="0">
              <a:solidFill>
                <a:schemeClr val="dk1"/>
              </a:solidFill>
              <a:latin typeface="Georgia"/>
              <a:ea typeface="Georgia"/>
              <a:cs typeface="Georgia"/>
              <a:sym typeface="Georg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884251"/>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dirty="0" smtClean="0">
                <a:solidFill>
                  <a:schemeClr val="dk2"/>
                </a:solidFill>
                <a:latin typeface="Trebuchet MS"/>
                <a:ea typeface="Trebuchet MS"/>
                <a:cs typeface="Trebuchet MS"/>
                <a:sym typeface="Trebuchet MS"/>
              </a:rPr>
              <a:t>The </a:t>
            </a:r>
            <a:r>
              <a:rPr lang="en-US" sz="4000" b="0" i="0" u="none" strike="noStrike" cap="none" dirty="0" err="1" smtClean="0">
                <a:solidFill>
                  <a:schemeClr val="dk2"/>
                </a:solidFill>
                <a:latin typeface="Trebuchet MS"/>
                <a:ea typeface="Trebuchet MS"/>
                <a:cs typeface="Trebuchet MS"/>
                <a:sym typeface="Trebuchet MS"/>
              </a:rPr>
              <a:t>Clery</a:t>
            </a:r>
            <a:r>
              <a:rPr lang="en-US" sz="4000" b="0" i="0" u="none" strike="noStrike" cap="none" dirty="0" smtClean="0">
                <a:solidFill>
                  <a:schemeClr val="dk2"/>
                </a:solidFill>
                <a:latin typeface="Trebuchet MS"/>
                <a:ea typeface="Trebuchet MS"/>
                <a:cs typeface="Trebuchet MS"/>
                <a:sym typeface="Trebuchet MS"/>
              </a:rPr>
              <a:t> Act</a:t>
            </a:r>
            <a:endParaRPr lang="en-US" sz="4000" b="0" i="0" u="none" strike="noStrike" cap="none" dirty="0">
              <a:solidFill>
                <a:schemeClr val="dk2"/>
              </a:solidFill>
              <a:latin typeface="Trebuchet MS"/>
              <a:ea typeface="Trebuchet MS"/>
              <a:cs typeface="Trebuchet MS"/>
              <a:sym typeface="Trebuchet MS"/>
            </a:endParaRPr>
          </a:p>
        </p:txBody>
      </p:sp>
      <p:sp>
        <p:nvSpPr>
          <p:cNvPr id="125" name="Shape 125"/>
          <p:cNvSpPr txBox="1">
            <a:spLocks noGrp="1"/>
          </p:cNvSpPr>
          <p:nvPr>
            <p:ph type="body" idx="1"/>
          </p:nvPr>
        </p:nvSpPr>
        <p:spPr>
          <a:xfrm>
            <a:off x="4107712" y="1870431"/>
            <a:ext cx="4678325" cy="4742170"/>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Jeanne </a:t>
            </a:r>
            <a:r>
              <a:rPr lang="en-US" sz="2800" b="0" i="0" u="none" strike="noStrike" cap="none" dirty="0" err="1">
                <a:solidFill>
                  <a:schemeClr val="dk1"/>
                </a:solidFill>
                <a:latin typeface="Georgia"/>
                <a:ea typeface="Georgia"/>
                <a:cs typeface="Georgia"/>
                <a:sym typeface="Georgia"/>
              </a:rPr>
              <a:t>Clery</a:t>
            </a:r>
            <a:r>
              <a:rPr lang="en-US" sz="2800" b="0" i="0" u="none" strike="noStrike" cap="none" dirty="0">
                <a:solidFill>
                  <a:schemeClr val="dk1"/>
                </a:solidFill>
                <a:latin typeface="Georgia"/>
                <a:ea typeface="Georgia"/>
                <a:cs typeface="Georgia"/>
                <a:sym typeface="Georgia"/>
              </a:rPr>
              <a:t> was raped and murdered in her dorm room at Lehigh University in 1986. Her killer was another student. Her parents believe she would have been more cautious if she had known about other violent crimes at Lehigh</a:t>
            </a:r>
            <a:r>
              <a:rPr lang="en-US" sz="2800" b="0" i="0" u="none" strike="noStrike" cap="none" dirty="0" smtClean="0">
                <a:solidFill>
                  <a:schemeClr val="dk1"/>
                </a:solidFill>
                <a:latin typeface="Georgia"/>
                <a:ea typeface="Georgia"/>
                <a:cs typeface="Georgia"/>
                <a:sym typeface="Georgia"/>
              </a:rPr>
              <a:t>.</a:t>
            </a:r>
          </a:p>
          <a:p>
            <a:pPr marL="365760" marR="0" lvl="0" indent="-264160" algn="l" rtl="0">
              <a:spcBef>
                <a:spcPts val="0"/>
              </a:spcBef>
              <a:spcAft>
                <a:spcPts val="0"/>
              </a:spcAft>
              <a:buClr>
                <a:schemeClr val="accent3"/>
              </a:buClr>
              <a:buSzPct val="100000"/>
              <a:buFont typeface="Georgia"/>
              <a:buChar char="•"/>
            </a:pPr>
            <a:r>
              <a:rPr lang="en-US" dirty="0" smtClean="0"/>
              <a:t>Congress Agreed</a:t>
            </a:r>
            <a:endParaRPr lang="en-US" sz="2800" b="0" i="0" u="none" strike="noStrike" cap="none" dirty="0">
              <a:solidFill>
                <a:schemeClr val="dk1"/>
              </a:solidFill>
              <a:latin typeface="Georgia"/>
              <a:ea typeface="Georgia"/>
              <a:cs typeface="Georgia"/>
              <a:sym typeface="Georgia"/>
            </a:endParaRPr>
          </a:p>
          <a:p>
            <a:pPr marL="101600" marR="0" lvl="0" indent="0" algn="l" rtl="0">
              <a:spcBef>
                <a:spcPts val="0"/>
              </a:spcBef>
              <a:spcAft>
                <a:spcPts val="0"/>
              </a:spcAft>
              <a:buClr>
                <a:schemeClr val="accent3"/>
              </a:buClr>
              <a:buSzPct val="100000"/>
              <a:buNone/>
            </a:pPr>
            <a:endParaRPr lang="en-US" sz="2800" b="0" i="0" u="none" strike="noStrike" cap="none" dirty="0">
              <a:solidFill>
                <a:schemeClr val="dk1"/>
              </a:solidFill>
              <a:latin typeface="Georgia"/>
              <a:ea typeface="Georgia"/>
              <a:cs typeface="Georgia"/>
              <a:sym typeface="Georgia"/>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896988"/>
            <a:ext cx="3352800" cy="458093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5">
                                            <p:txEl>
                                              <p:pRg st="0" end="0"/>
                                            </p:txEl>
                                          </p:spTgt>
                                        </p:tgtEl>
                                        <p:attrNameLst>
                                          <p:attrName>style.visibility</p:attrName>
                                        </p:attrNameLst>
                                      </p:cBhvr>
                                      <p:to>
                                        <p:strVal val="visible"/>
                                      </p:to>
                                    </p:set>
                                    <p:anim calcmode="lin" valueType="num">
                                      <p:cBhvr additive="base">
                                        <p:cTn id="7" dur="500"/>
                                        <p:tgtEl>
                                          <p:spTgt spid="12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25">
                                            <p:txEl>
                                              <p:pRg st="1" end="1"/>
                                            </p:txEl>
                                          </p:spTgt>
                                        </p:tgtEl>
                                        <p:attrNameLst>
                                          <p:attrName>style.visibility</p:attrName>
                                        </p:attrNameLst>
                                      </p:cBhvr>
                                      <p:to>
                                        <p:strVal val="visible"/>
                                      </p:to>
                                    </p:set>
                                    <p:anim calcmode="lin" valueType="num">
                                      <p:cBhvr additive="base">
                                        <p:cTn id="12" dur="500"/>
                                        <p:tgtEl>
                                          <p:spTgt spid="12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Shape 252"/>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dirty="0">
                <a:solidFill>
                  <a:schemeClr val="dk2"/>
                </a:solidFill>
                <a:latin typeface="Trebuchet MS"/>
                <a:ea typeface="Trebuchet MS"/>
                <a:cs typeface="Trebuchet MS"/>
                <a:sym typeface="Trebuchet MS"/>
              </a:rPr>
              <a:t>Find out the Following in all cases</a:t>
            </a:r>
          </a:p>
        </p:txBody>
      </p:sp>
      <p:sp>
        <p:nvSpPr>
          <p:cNvPr id="253" name="Shape 253"/>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Is the victim and/or assailant a student? Are they acquaintances? </a:t>
            </a:r>
          </a:p>
          <a:p>
            <a:pPr marL="0" marR="0" lvl="0" indent="0" algn="l" rtl="0">
              <a:spcBef>
                <a:spcPts val="0"/>
              </a:spcBef>
              <a:spcAft>
                <a:spcPts val="0"/>
              </a:spcAft>
              <a:buNone/>
            </a:pPr>
            <a:endParaRPr sz="1800"/>
          </a:p>
          <a:p>
            <a:pPr marL="365760" marR="0" lvl="0" indent="-264160" algn="l" rtl="0">
              <a:spcBef>
                <a:spcPts val="0"/>
              </a:spcBef>
              <a:spcAft>
                <a:spcPts val="0"/>
              </a:spcAft>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Does the victim wish to remain anonymous? </a:t>
            </a:r>
          </a:p>
          <a:p>
            <a:pPr marL="0" marR="0" lvl="0" indent="0" algn="l" rtl="0">
              <a:spcBef>
                <a:spcPts val="0"/>
              </a:spcBef>
              <a:spcAft>
                <a:spcPts val="0"/>
              </a:spcAft>
              <a:buNone/>
            </a:pPr>
            <a:endParaRPr sz="1800"/>
          </a:p>
          <a:p>
            <a:pPr marL="365760" marR="0" lvl="0" indent="-264160" algn="l" rtl="0">
              <a:spcBef>
                <a:spcPts val="300"/>
              </a:spcBef>
              <a:spcAft>
                <a:spcPts val="0"/>
              </a:spcAft>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Has the incident been reported to police or to any other CSA? </a:t>
            </a:r>
          </a:p>
          <a:p>
            <a:pPr marL="0" marR="0" lvl="0" indent="0" algn="l" rtl="0">
              <a:spcBef>
                <a:spcPts val="300"/>
              </a:spcBef>
              <a:spcAft>
                <a:spcPts val="0"/>
              </a:spcAft>
              <a:buNone/>
            </a:pPr>
            <a:endParaRPr sz="1800"/>
          </a:p>
          <a:p>
            <a:pPr marL="365760" marR="0" lvl="0" indent="-264160" algn="l" rtl="0">
              <a:spcBef>
                <a:spcPts val="300"/>
              </a:spcBef>
              <a:buClr>
                <a:schemeClr val="accent3"/>
              </a:buClr>
              <a:buSzPct val="100000"/>
              <a:buFont typeface="Georgia"/>
              <a:buChar char="•"/>
            </a:pPr>
            <a:r>
              <a:rPr lang="en-US" sz="2800" b="0" i="0" u="none" strike="noStrike" cap="none">
                <a:solidFill>
                  <a:schemeClr val="dk1"/>
                </a:solidFill>
                <a:latin typeface="Georgia"/>
                <a:ea typeface="Georgia"/>
                <a:cs typeface="Georgia"/>
                <a:sym typeface="Georgia"/>
              </a:rPr>
              <a:t>Was either party under the influence of alcohol or drugs?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lery_table.png"/>
          <p:cNvPicPr>
            <a:picLocks noChangeAspect="1"/>
          </p:cNvPicPr>
          <p:nvPr/>
        </p:nvPicPr>
        <p:blipFill>
          <a:blip r:embed="rId2" cstate="print"/>
          <a:stretch>
            <a:fillRect/>
          </a:stretch>
        </p:blipFill>
        <p:spPr>
          <a:xfrm>
            <a:off x="765810" y="1669381"/>
            <a:ext cx="7760970" cy="5072371"/>
          </a:xfrm>
          <a:prstGeom prst="rect">
            <a:avLst/>
          </a:prstGeom>
        </p:spPr>
      </p:pic>
      <p:sp>
        <p:nvSpPr>
          <p:cNvPr id="3" name="Shape 252"/>
          <p:cNvSpPr txBox="1">
            <a:spLocks/>
          </p:cNvSpPr>
          <p:nvPr/>
        </p:nvSpPr>
        <p:spPr>
          <a:xfrm>
            <a:off x="457200" y="891540"/>
            <a:ext cx="8229600" cy="1066799"/>
          </a:xfrm>
          <a:prstGeom prst="rect">
            <a:avLst/>
          </a:prstGeom>
          <a:noFill/>
          <a:ln>
            <a:noFill/>
          </a:ln>
        </p:spPr>
        <p:txBody>
          <a:bodyPr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dk2"/>
              </a:buClr>
              <a:buSzPct val="25000"/>
              <a:buFont typeface="Trebuchet MS"/>
              <a:buNone/>
            </a:pPr>
            <a:r>
              <a:rPr lang="en-US" sz="4000" dirty="0" smtClean="0">
                <a:solidFill>
                  <a:schemeClr val="dk2"/>
                </a:solidFill>
                <a:latin typeface="Trebuchet MS"/>
                <a:ea typeface="Trebuchet MS"/>
                <a:cs typeface="Trebuchet MS"/>
                <a:sym typeface="Trebuchet MS"/>
              </a:rPr>
              <a:t>Review</a:t>
            </a:r>
            <a:endParaRPr lang="en-US" sz="4000" dirty="0">
              <a:solidFill>
                <a:schemeClr val="dk2"/>
              </a:solidFill>
              <a:latin typeface="Trebuchet MS"/>
              <a:ea typeface="Trebuchet MS"/>
              <a:cs typeface="Trebuchet MS"/>
              <a:sym typeface="Trebuchet MS"/>
            </a:endParaRPr>
          </a:p>
        </p:txBody>
      </p:sp>
      <p:sp>
        <p:nvSpPr>
          <p:cNvPr id="4" name="TextBox 3"/>
          <p:cNvSpPr txBox="1"/>
          <p:nvPr/>
        </p:nvSpPr>
        <p:spPr>
          <a:xfrm>
            <a:off x="1094875" y="2930695"/>
            <a:ext cx="4114799" cy="520333"/>
          </a:xfrm>
          <a:prstGeom prst="rect">
            <a:avLst/>
          </a:prstGeom>
          <a:solidFill>
            <a:schemeClr val="bg1"/>
          </a:solidFill>
        </p:spPr>
        <p:txBody>
          <a:bodyPr wrap="square" rtlCol="0">
            <a:spAutoFit/>
          </a:bodyPr>
          <a:lstStyle/>
          <a:p>
            <a:endParaRPr lang="en-US" dirty="0"/>
          </a:p>
        </p:txBody>
      </p:sp>
      <p:sp>
        <p:nvSpPr>
          <p:cNvPr id="5" name="TextBox 4"/>
          <p:cNvSpPr txBox="1"/>
          <p:nvPr/>
        </p:nvSpPr>
        <p:spPr>
          <a:xfrm>
            <a:off x="1094875" y="2930695"/>
            <a:ext cx="4114799" cy="523220"/>
          </a:xfrm>
          <a:prstGeom prst="rect">
            <a:avLst/>
          </a:prstGeom>
          <a:noFill/>
        </p:spPr>
        <p:txBody>
          <a:bodyPr wrap="square" rtlCol="0">
            <a:spAutoFit/>
          </a:bodyPr>
          <a:lstStyle/>
          <a:p>
            <a:pPr algn="ctr"/>
            <a:r>
              <a:rPr lang="en-US" dirty="0" smtClean="0">
                <a:solidFill>
                  <a:schemeClr val="tx2">
                    <a:lumMod val="25000"/>
                  </a:schemeClr>
                </a:solidFill>
                <a:latin typeface="Adobe Gothic Std B" panose="020B0800000000000000" pitchFamily="34" charset="-128"/>
                <a:ea typeface="Adobe Gothic Std B" panose="020B0800000000000000" pitchFamily="34" charset="-128"/>
              </a:rPr>
              <a:t>Did the incident occur on campus or somewhere closely relate to the College?</a:t>
            </a:r>
            <a:endParaRPr lang="en-US" dirty="0">
              <a:solidFill>
                <a:schemeClr val="tx2">
                  <a:lumMod val="25000"/>
                </a:schemeClr>
              </a:solidFill>
              <a:latin typeface="Adobe Gothic Std B" panose="020B0800000000000000" pitchFamily="34" charset="-128"/>
              <a:ea typeface="Adobe Gothic Std B" panose="020B0800000000000000" pitchFamily="34" charset="-128"/>
            </a:endParaRPr>
          </a:p>
        </p:txBody>
      </p:sp>
      <p:sp>
        <p:nvSpPr>
          <p:cNvPr id="7" name="TextBox 6"/>
          <p:cNvSpPr txBox="1"/>
          <p:nvPr/>
        </p:nvSpPr>
        <p:spPr>
          <a:xfrm>
            <a:off x="1227221" y="1910211"/>
            <a:ext cx="3946357" cy="484072"/>
          </a:xfrm>
          <a:prstGeom prst="rect">
            <a:avLst/>
          </a:prstGeom>
          <a:solidFill>
            <a:schemeClr val="bg1"/>
          </a:solidFill>
        </p:spPr>
        <p:txBody>
          <a:bodyPr wrap="square" rtlCol="0">
            <a:spAutoFit/>
          </a:bodyPr>
          <a:lstStyle/>
          <a:p>
            <a:endParaRPr lang="en-US" dirty="0"/>
          </a:p>
        </p:txBody>
      </p:sp>
      <p:sp>
        <p:nvSpPr>
          <p:cNvPr id="6" name="TextBox 5"/>
          <p:cNvSpPr txBox="1"/>
          <p:nvPr/>
        </p:nvSpPr>
        <p:spPr>
          <a:xfrm>
            <a:off x="1215190" y="1919191"/>
            <a:ext cx="3958388" cy="523220"/>
          </a:xfrm>
          <a:prstGeom prst="rect">
            <a:avLst/>
          </a:prstGeom>
          <a:noFill/>
        </p:spPr>
        <p:txBody>
          <a:bodyPr wrap="square" rtlCol="0">
            <a:spAutoFit/>
          </a:bodyPr>
          <a:lstStyle/>
          <a:p>
            <a:pPr algn="ctr"/>
            <a:r>
              <a:rPr lang="en-US" dirty="0" smtClean="0">
                <a:solidFill>
                  <a:schemeClr val="tx2">
                    <a:lumMod val="25000"/>
                  </a:schemeClr>
                </a:solidFill>
                <a:latin typeface="Adobe Gothic Std B" panose="020B0800000000000000" pitchFamily="34" charset="-128"/>
                <a:ea typeface="Adobe Gothic Std B" panose="020B0800000000000000" pitchFamily="34" charset="-128"/>
              </a:rPr>
              <a:t>Does the incident fall within the purview of </a:t>
            </a:r>
            <a:r>
              <a:rPr lang="en-US" dirty="0" err="1" smtClean="0">
                <a:solidFill>
                  <a:schemeClr val="tx2">
                    <a:lumMod val="25000"/>
                  </a:schemeClr>
                </a:solidFill>
                <a:latin typeface="Adobe Gothic Std B" panose="020B0800000000000000" pitchFamily="34" charset="-128"/>
                <a:ea typeface="Adobe Gothic Std B" panose="020B0800000000000000" pitchFamily="34" charset="-128"/>
              </a:rPr>
              <a:t>Clery</a:t>
            </a:r>
            <a:r>
              <a:rPr lang="en-US" dirty="0" smtClean="0">
                <a:solidFill>
                  <a:schemeClr val="tx2">
                    <a:lumMod val="25000"/>
                  </a:schemeClr>
                </a:solidFill>
                <a:latin typeface="Adobe Gothic Std B" panose="020B0800000000000000" pitchFamily="34" charset="-128"/>
                <a:ea typeface="Adobe Gothic Std B" panose="020B0800000000000000" pitchFamily="34" charset="-128"/>
              </a:rPr>
              <a:t> Act crimes?</a:t>
            </a:r>
            <a:endParaRPr lang="en-US" dirty="0">
              <a:solidFill>
                <a:schemeClr val="tx2">
                  <a:lumMod val="25000"/>
                </a:schemeClr>
              </a:solidFill>
              <a:latin typeface="Adobe Gothic Std B" panose="020B0800000000000000" pitchFamily="34" charset="-128"/>
              <a:ea typeface="Adobe Gothic Std B" panose="020B0800000000000000" pitchFamily="34" charset="-128"/>
            </a:endParaRPr>
          </a:p>
        </p:txBody>
      </p:sp>
      <p:sp>
        <p:nvSpPr>
          <p:cNvPr id="9" name="TextBox 8"/>
          <p:cNvSpPr txBox="1"/>
          <p:nvPr/>
        </p:nvSpPr>
        <p:spPr>
          <a:xfrm>
            <a:off x="2352173" y="4003343"/>
            <a:ext cx="1684422" cy="469232"/>
          </a:xfrm>
          <a:prstGeom prst="rect">
            <a:avLst/>
          </a:prstGeom>
          <a:solidFill>
            <a:schemeClr val="bg1"/>
          </a:solidFill>
        </p:spPr>
        <p:txBody>
          <a:bodyPr wrap="square" rtlCol="0">
            <a:spAutoFit/>
          </a:bodyPr>
          <a:lstStyle/>
          <a:p>
            <a:endParaRPr lang="en-US" dirty="0"/>
          </a:p>
        </p:txBody>
      </p:sp>
      <p:sp>
        <p:nvSpPr>
          <p:cNvPr id="8" name="TextBox 7"/>
          <p:cNvSpPr txBox="1"/>
          <p:nvPr/>
        </p:nvSpPr>
        <p:spPr>
          <a:xfrm>
            <a:off x="1227221" y="4128702"/>
            <a:ext cx="3946357" cy="323165"/>
          </a:xfrm>
          <a:prstGeom prst="rect">
            <a:avLst/>
          </a:prstGeom>
          <a:noFill/>
        </p:spPr>
        <p:txBody>
          <a:bodyPr wrap="square" rtlCol="0">
            <a:spAutoFit/>
          </a:bodyPr>
          <a:lstStyle/>
          <a:p>
            <a:pPr algn="ctr"/>
            <a:r>
              <a:rPr lang="en-US" sz="1500" dirty="0" smtClean="0">
                <a:solidFill>
                  <a:schemeClr val="tx2">
                    <a:lumMod val="25000"/>
                  </a:schemeClr>
                </a:solidFill>
                <a:latin typeface="Adobe Gothic Std B" panose="020B0800000000000000" pitchFamily="34" charset="-128"/>
                <a:ea typeface="Adobe Gothic Std B" panose="020B0800000000000000" pitchFamily="34" charset="-128"/>
              </a:rPr>
              <a:t>Get the Facts</a:t>
            </a:r>
            <a:endParaRPr lang="en-US" sz="1500" dirty="0">
              <a:solidFill>
                <a:schemeClr val="tx2">
                  <a:lumMod val="25000"/>
                </a:schemeClr>
              </a:solidFill>
              <a:latin typeface="Adobe Gothic Std B" panose="020B0800000000000000" pitchFamily="34" charset="-128"/>
              <a:ea typeface="Adobe Gothic Std B" panose="020B0800000000000000" pitchFamily="34" charset="-128"/>
            </a:endParaRPr>
          </a:p>
        </p:txBody>
      </p:sp>
      <p:sp>
        <p:nvSpPr>
          <p:cNvPr id="11" name="TextBox 10"/>
          <p:cNvSpPr txBox="1"/>
          <p:nvPr/>
        </p:nvSpPr>
        <p:spPr>
          <a:xfrm>
            <a:off x="1227221" y="6087979"/>
            <a:ext cx="3946357" cy="433137"/>
          </a:xfrm>
          <a:prstGeom prst="rect">
            <a:avLst/>
          </a:prstGeom>
          <a:solidFill>
            <a:schemeClr val="bg1"/>
          </a:solidFill>
        </p:spPr>
        <p:txBody>
          <a:bodyPr wrap="square" rtlCol="0">
            <a:spAutoFit/>
          </a:bodyPr>
          <a:lstStyle/>
          <a:p>
            <a:endParaRPr lang="en-US" dirty="0"/>
          </a:p>
        </p:txBody>
      </p:sp>
      <p:sp>
        <p:nvSpPr>
          <p:cNvPr id="10" name="TextBox 9"/>
          <p:cNvSpPr txBox="1"/>
          <p:nvPr/>
        </p:nvSpPr>
        <p:spPr>
          <a:xfrm>
            <a:off x="1094875" y="6196264"/>
            <a:ext cx="4114799" cy="307777"/>
          </a:xfrm>
          <a:prstGeom prst="rect">
            <a:avLst/>
          </a:prstGeom>
          <a:noFill/>
        </p:spPr>
        <p:txBody>
          <a:bodyPr wrap="square" rtlCol="0">
            <a:spAutoFit/>
          </a:bodyPr>
          <a:lstStyle/>
          <a:p>
            <a:pPr algn="ctr"/>
            <a:r>
              <a:rPr lang="en-US" dirty="0" smtClean="0">
                <a:solidFill>
                  <a:schemeClr val="bg2">
                    <a:lumMod val="75000"/>
                  </a:schemeClr>
                </a:solidFill>
                <a:latin typeface="Adobe Gothic Std B" panose="020B0800000000000000" pitchFamily="34" charset="-128"/>
                <a:ea typeface="Adobe Gothic Std B" panose="020B0800000000000000" pitchFamily="34" charset="-128"/>
              </a:rPr>
              <a:t>Complete a crime reporting/incident form</a:t>
            </a:r>
            <a:endParaRPr lang="en-US" dirty="0">
              <a:solidFill>
                <a:schemeClr val="bg2">
                  <a:lumMod val="75000"/>
                </a:schemeClr>
              </a:solidFill>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1808317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Key things to know</a:t>
            </a:r>
          </a:p>
        </p:txBody>
      </p:sp>
      <p:sp>
        <p:nvSpPr>
          <p:cNvPr id="259" name="Shape 259"/>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Homicide (someone has been killed)</a:t>
            </a:r>
          </a:p>
          <a:p>
            <a:pPr marL="0" marR="0" lvl="0" indent="0" algn="l" rtl="0">
              <a:spcBef>
                <a:spcPts val="0"/>
              </a:spcBef>
              <a:spcAft>
                <a:spcPts val="0"/>
              </a:spcAft>
              <a:buNone/>
            </a:pPr>
            <a:endParaRPr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Who? Where? What? When? And How?</a:t>
            </a:r>
          </a:p>
          <a:p>
            <a:pPr marL="457200" marR="0" lvl="0" indent="0" algn="l" rtl="0">
              <a:spcBef>
                <a:spcPts val="300"/>
              </a:spcBef>
              <a:spcAft>
                <a:spcPts val="0"/>
              </a:spcAft>
              <a:buNone/>
            </a:pPr>
            <a:endParaRPr sz="1000" dirty="0">
              <a:solidFill>
                <a:schemeClr val="tx2">
                  <a:lumMod val="25000"/>
                </a:schemeClr>
              </a:solidFill>
            </a:endParaRP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Is a violent situation still in progress? </a:t>
            </a:r>
          </a:p>
          <a:p>
            <a:pPr marL="457200" marR="0" lvl="0" indent="0" algn="l" rtl="0">
              <a:spcBef>
                <a:spcPts val="300"/>
              </a:spcBef>
              <a:spcAft>
                <a:spcPts val="0"/>
              </a:spcAft>
              <a:buNone/>
            </a:pPr>
            <a:endParaRPr sz="1000" dirty="0">
              <a:solidFill>
                <a:schemeClr val="tx2">
                  <a:lumMod val="25000"/>
                </a:schemeClr>
              </a:solidFill>
            </a:endParaRPr>
          </a:p>
          <a:p>
            <a:pPr marL="658368" marR="0" lvl="1" indent="-251968" algn="l" rtl="0">
              <a:spcBef>
                <a:spcPts val="300"/>
              </a:spcBef>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Call Police Immediately!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Key things to know </a:t>
            </a:r>
          </a:p>
        </p:txBody>
      </p:sp>
      <p:sp>
        <p:nvSpPr>
          <p:cNvPr id="266" name="Shape 266"/>
          <p:cNvSpPr txBox="1">
            <a:spLocks noGrp="1"/>
          </p:cNvSpPr>
          <p:nvPr>
            <p:ph type="body" idx="1"/>
          </p:nvPr>
        </p:nvSpPr>
        <p:spPr>
          <a:xfrm>
            <a:off x="457200" y="2094499"/>
            <a:ext cx="8229600" cy="4479900"/>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Sex Offenses</a:t>
            </a:r>
          </a:p>
          <a:p>
            <a:pPr marL="0" marR="0" lvl="0" indent="0" algn="l" rtl="0">
              <a:spcBef>
                <a:spcPts val="0"/>
              </a:spcBef>
              <a:spcAft>
                <a:spcPts val="0"/>
              </a:spcAft>
              <a:buNone/>
            </a:pPr>
            <a:endParaRPr sz="1800"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Is victim in danger?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Did assailant use or threaten force? A weapon?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Did assailant penetrate the victim’s body?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Did victim consent?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Did victim know assailant?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Was victim unable to consent because of drugs or alcohol? </a:t>
            </a:r>
          </a:p>
          <a:p>
            <a:pPr marL="658368" marR="0" lvl="1" indent="-251968" algn="l" rtl="0">
              <a:spcBef>
                <a:spcPts val="300"/>
              </a:spcBef>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Was victim a minor (younger th</a:t>
            </a:r>
            <a:r>
              <a:rPr lang="en-US" dirty="0">
                <a:solidFill>
                  <a:schemeClr val="tx2">
                    <a:lumMod val="25000"/>
                  </a:schemeClr>
                </a:solidFill>
              </a:rPr>
              <a:t>an</a:t>
            </a:r>
            <a:r>
              <a:rPr lang="en-US" sz="2600" b="0" i="0" u="none" strike="noStrike" cap="none" dirty="0">
                <a:solidFill>
                  <a:schemeClr val="tx2">
                    <a:lumMod val="25000"/>
                  </a:schemeClr>
                </a:solidFill>
                <a:latin typeface="Georgia"/>
                <a:ea typeface="Georgia"/>
                <a:cs typeface="Georgia"/>
                <a:sym typeface="Georgia"/>
              </a:rPr>
              <a:t> 18)?</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Key things to know </a:t>
            </a:r>
          </a:p>
        </p:txBody>
      </p:sp>
      <p:sp>
        <p:nvSpPr>
          <p:cNvPr id="272" name="Shape 272"/>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Robbery, </a:t>
            </a:r>
            <a:r>
              <a:rPr lang="en-US" dirty="0"/>
              <a:t>B</a:t>
            </a:r>
            <a:r>
              <a:rPr lang="en-US" sz="2800" b="0" i="0" u="none" strike="noStrike" cap="none" dirty="0">
                <a:solidFill>
                  <a:schemeClr val="dk1"/>
                </a:solidFill>
                <a:latin typeface="Georgia"/>
                <a:ea typeface="Georgia"/>
                <a:cs typeface="Georgia"/>
                <a:sym typeface="Georgia"/>
              </a:rPr>
              <a:t>urglary, </a:t>
            </a:r>
            <a:r>
              <a:rPr lang="en-US" dirty="0"/>
              <a:t>T</a:t>
            </a:r>
            <a:r>
              <a:rPr lang="en-US" sz="2800" b="0" i="0" u="none" strike="noStrike" cap="none" dirty="0">
                <a:solidFill>
                  <a:schemeClr val="dk1"/>
                </a:solidFill>
                <a:latin typeface="Georgia"/>
                <a:ea typeface="Georgia"/>
                <a:cs typeface="Georgia"/>
                <a:sym typeface="Georgia"/>
              </a:rPr>
              <a:t>heft (something was stolen)</a:t>
            </a:r>
          </a:p>
          <a:p>
            <a:pPr marL="0" marR="0" lvl="0" indent="0" algn="l" rtl="0">
              <a:spcBef>
                <a:spcPts val="0"/>
              </a:spcBef>
              <a:spcAft>
                <a:spcPts val="0"/>
              </a:spcAft>
              <a:buNone/>
            </a:pPr>
            <a:endParaRPr sz="1800"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What was taken or attempted to be taken?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What is its value?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Did the </a:t>
            </a:r>
            <a:r>
              <a:rPr lang="en-US" dirty="0">
                <a:solidFill>
                  <a:schemeClr val="tx2">
                    <a:lumMod val="25000"/>
                  </a:schemeClr>
                </a:solidFill>
              </a:rPr>
              <a:t>suspect</a:t>
            </a:r>
            <a:r>
              <a:rPr lang="en-US" sz="2600" b="0" i="0" u="none" strike="noStrike" cap="none" dirty="0">
                <a:solidFill>
                  <a:schemeClr val="tx2">
                    <a:lumMod val="25000"/>
                  </a:schemeClr>
                </a:solidFill>
                <a:latin typeface="Georgia"/>
                <a:ea typeface="Georgia"/>
                <a:cs typeface="Georgia"/>
                <a:sym typeface="Georgia"/>
              </a:rPr>
              <a:t> accost the victim? If yes…</a:t>
            </a:r>
          </a:p>
          <a:p>
            <a:pPr marL="923544" marR="0" lvl="2" indent="-225044" algn="l" rtl="0">
              <a:spcBef>
                <a:spcPts val="300"/>
              </a:spcBef>
              <a:spcAft>
                <a:spcPts val="0"/>
              </a:spcAft>
              <a:buClr>
                <a:schemeClr val="accent1"/>
              </a:buClr>
              <a:buSzPct val="100000"/>
              <a:buFont typeface="Noto Sans Symbols"/>
              <a:buChar char="⚫"/>
            </a:pPr>
            <a:r>
              <a:rPr lang="en-US" sz="2400" b="0" i="0" u="none" strike="noStrike" cap="none" dirty="0">
                <a:solidFill>
                  <a:schemeClr val="accent1"/>
                </a:solidFill>
                <a:latin typeface="Georgia"/>
                <a:ea typeface="Georgia"/>
                <a:cs typeface="Georgia"/>
                <a:sym typeface="Georgia"/>
              </a:rPr>
              <a:t>Did the perpetrator use or threaten force? A weapon? What kind? </a:t>
            </a:r>
          </a:p>
          <a:p>
            <a:pPr marL="923544" marR="0" lvl="2" indent="-225044" algn="l" rtl="0">
              <a:spcBef>
                <a:spcPts val="300"/>
              </a:spcBef>
              <a:spcAft>
                <a:spcPts val="0"/>
              </a:spcAft>
              <a:buClr>
                <a:schemeClr val="accent1"/>
              </a:buClr>
              <a:buSzPct val="100000"/>
              <a:buFont typeface="Noto Sans Symbols"/>
              <a:buChar char="⚫"/>
            </a:pPr>
            <a:r>
              <a:rPr lang="en-US" sz="2400" b="0" i="0" u="none" strike="noStrike" cap="none" dirty="0">
                <a:solidFill>
                  <a:schemeClr val="accent1"/>
                </a:solidFill>
                <a:latin typeface="Georgia"/>
                <a:ea typeface="Georgia"/>
                <a:cs typeface="Georgia"/>
                <a:sym typeface="Georgia"/>
              </a:rPr>
              <a:t>Was the victim injured? </a:t>
            </a:r>
          </a:p>
          <a:p>
            <a:pPr marL="923544" marR="0" lvl="2" indent="-225044" algn="l" rtl="0">
              <a:spcBef>
                <a:spcPts val="300"/>
              </a:spcBef>
              <a:buClr>
                <a:schemeClr val="accent1"/>
              </a:buClr>
              <a:buSzPct val="100000"/>
              <a:buFont typeface="Noto Sans Symbols"/>
              <a:buChar char="⚫"/>
            </a:pPr>
            <a:r>
              <a:rPr lang="en-US" sz="2400" b="0" i="0" u="none" strike="noStrike" cap="none" dirty="0">
                <a:solidFill>
                  <a:schemeClr val="accent1"/>
                </a:solidFill>
                <a:latin typeface="Georgia"/>
                <a:ea typeface="Georgia"/>
                <a:cs typeface="Georgia"/>
                <a:sym typeface="Georgia"/>
              </a:rPr>
              <a:t>Did the victim feel threatened or in danger?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Shape 277"/>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Key things to know </a:t>
            </a:r>
          </a:p>
        </p:txBody>
      </p:sp>
      <p:sp>
        <p:nvSpPr>
          <p:cNvPr id="278" name="Shape 278"/>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Robbery, </a:t>
            </a:r>
            <a:r>
              <a:rPr lang="en-US" dirty="0"/>
              <a:t>B</a:t>
            </a:r>
            <a:r>
              <a:rPr lang="en-US" sz="2800" b="0" i="0" u="none" strike="noStrike" cap="none" dirty="0">
                <a:solidFill>
                  <a:schemeClr val="dk1"/>
                </a:solidFill>
                <a:latin typeface="Georgia"/>
                <a:ea typeface="Georgia"/>
                <a:cs typeface="Georgia"/>
                <a:sym typeface="Georgia"/>
              </a:rPr>
              <a:t>urglary, </a:t>
            </a:r>
            <a:r>
              <a:rPr lang="en-US" dirty="0"/>
              <a:t>T</a:t>
            </a:r>
            <a:r>
              <a:rPr lang="en-US" sz="2800" b="0" i="0" u="none" strike="noStrike" cap="none" dirty="0">
                <a:solidFill>
                  <a:schemeClr val="dk1"/>
                </a:solidFill>
                <a:latin typeface="Georgia"/>
                <a:ea typeface="Georgia"/>
                <a:cs typeface="Georgia"/>
                <a:sym typeface="Georgia"/>
              </a:rPr>
              <a:t>heft (continued)</a:t>
            </a:r>
          </a:p>
          <a:p>
            <a:pPr marL="0" marR="0" lvl="0" indent="0" algn="l" rtl="0">
              <a:spcBef>
                <a:spcPts val="0"/>
              </a:spcBef>
              <a:spcAft>
                <a:spcPts val="0"/>
              </a:spcAft>
              <a:buNone/>
            </a:pPr>
            <a:endParaRPr sz="1800"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If the perpetrator did not accost the victim…	</a:t>
            </a:r>
          </a:p>
          <a:p>
            <a:pPr marL="457200" marR="0" lvl="0" indent="0" algn="l" rtl="0">
              <a:spcBef>
                <a:spcPts val="300"/>
              </a:spcBef>
              <a:spcAft>
                <a:spcPts val="0"/>
              </a:spcAft>
              <a:buNone/>
            </a:pPr>
            <a:endParaRPr sz="1000" dirty="0"/>
          </a:p>
          <a:p>
            <a:pPr marL="923544" marR="0" lvl="2" indent="-225044" algn="l" rtl="0">
              <a:spcBef>
                <a:spcPts val="300"/>
              </a:spcBef>
              <a:spcAft>
                <a:spcPts val="0"/>
              </a:spcAft>
              <a:buClr>
                <a:schemeClr val="accent1"/>
              </a:buClr>
              <a:buSzPct val="100000"/>
              <a:buFont typeface="Noto Sans Symbols"/>
              <a:buChar char="⚫"/>
            </a:pPr>
            <a:r>
              <a:rPr lang="en-US" sz="2400" b="0" i="0" u="none" strike="noStrike" cap="none" dirty="0">
                <a:solidFill>
                  <a:schemeClr val="accent1"/>
                </a:solidFill>
                <a:latin typeface="Georgia"/>
                <a:ea typeface="Georgia"/>
                <a:cs typeface="Georgia"/>
                <a:sym typeface="Georgia"/>
              </a:rPr>
              <a:t>Was the item taken from inside a residence, dorm room, or office? </a:t>
            </a:r>
          </a:p>
          <a:p>
            <a:pPr marL="923544" marR="0" lvl="2" indent="-225044" algn="l" rtl="0">
              <a:spcBef>
                <a:spcPts val="300"/>
              </a:spcBef>
              <a:spcAft>
                <a:spcPts val="0"/>
              </a:spcAft>
              <a:buClr>
                <a:schemeClr val="accent1"/>
              </a:buClr>
              <a:buSzPct val="100000"/>
              <a:buFont typeface="Noto Sans Symbols"/>
              <a:buChar char="⚫"/>
            </a:pPr>
            <a:r>
              <a:rPr lang="en-US" sz="2400" b="0" i="0" u="none" strike="noStrike" cap="none" dirty="0">
                <a:solidFill>
                  <a:schemeClr val="accent1"/>
                </a:solidFill>
                <a:latin typeface="Georgia"/>
                <a:ea typeface="Georgia"/>
                <a:cs typeface="Georgia"/>
                <a:sym typeface="Georgia"/>
              </a:rPr>
              <a:t>Was the door open, closed, or locked? </a:t>
            </a:r>
          </a:p>
          <a:p>
            <a:pPr marL="923544" marR="0" lvl="2" indent="-225044" algn="l" rtl="0">
              <a:spcBef>
                <a:spcPts val="300"/>
              </a:spcBef>
              <a:buClr>
                <a:schemeClr val="accent1"/>
              </a:buClr>
              <a:buSzPct val="100000"/>
              <a:buFont typeface="Noto Sans Symbols"/>
              <a:buChar char="⚫"/>
            </a:pPr>
            <a:r>
              <a:rPr lang="en-US" sz="2400" b="0" i="0" u="none" strike="noStrike" cap="none" dirty="0">
                <a:solidFill>
                  <a:schemeClr val="accent1"/>
                </a:solidFill>
                <a:latin typeface="Georgia"/>
                <a:ea typeface="Georgia"/>
                <a:cs typeface="Georgia"/>
                <a:sym typeface="Georgia"/>
              </a:rPr>
              <a:t>How did the thief get in? </a:t>
            </a:r>
            <a:endParaRPr lang="en-US" sz="2400" b="0" i="0" u="none" strike="noStrike" cap="none" dirty="0" smtClean="0">
              <a:solidFill>
                <a:schemeClr val="accent1"/>
              </a:solidFill>
              <a:latin typeface="Georgia"/>
              <a:ea typeface="Georgia"/>
              <a:cs typeface="Georgia"/>
              <a:sym typeface="Georgia"/>
            </a:endParaRPr>
          </a:p>
          <a:p>
            <a:pPr marL="923544" marR="0" lvl="2" indent="-225044" algn="l" rtl="0">
              <a:spcBef>
                <a:spcPts val="300"/>
              </a:spcBef>
              <a:buClr>
                <a:schemeClr val="accent1"/>
              </a:buClr>
              <a:buSzPct val="100000"/>
              <a:buFont typeface="Noto Sans Symbols"/>
              <a:buChar char="⚫"/>
            </a:pPr>
            <a:r>
              <a:rPr lang="en-US" dirty="0" smtClean="0"/>
              <a:t>Time of day the theft occurred (day or night).</a:t>
            </a:r>
            <a:endParaRPr lang="en-US" sz="2400" b="0" i="0" u="none" strike="noStrike" cap="none" dirty="0">
              <a:solidFill>
                <a:schemeClr val="accent1"/>
              </a:solidFill>
              <a:latin typeface="Georgia"/>
              <a:ea typeface="Georgia"/>
              <a:cs typeface="Georgia"/>
              <a:sym typeface="Georgia"/>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Shape 283"/>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Key things to know </a:t>
            </a:r>
          </a:p>
        </p:txBody>
      </p:sp>
      <p:sp>
        <p:nvSpPr>
          <p:cNvPr id="284" name="Shape 284"/>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Motor Vehicle Theft </a:t>
            </a:r>
          </a:p>
          <a:p>
            <a:pPr marL="0" marR="0" lvl="0" indent="0" algn="l" rtl="0">
              <a:spcBef>
                <a:spcPts val="0"/>
              </a:spcBef>
              <a:spcAft>
                <a:spcPts val="0"/>
              </a:spcAft>
              <a:buNone/>
            </a:pPr>
            <a:endParaRPr sz="1800"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What kind of vehicle?</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Where was it taken from?</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When was it taken?</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Has it been recovered?</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Does the person know who did it? </a:t>
            </a:r>
          </a:p>
          <a:p>
            <a:pPr marL="658368" marR="0" lvl="1" indent="-251968" algn="l" rtl="0">
              <a:spcBef>
                <a:spcPts val="300"/>
              </a:spcBef>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“Joyriding” is a motor vehicle theft if the vehicle is taken by a person without lawful access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Shape 289"/>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Key things to know </a:t>
            </a:r>
          </a:p>
        </p:txBody>
      </p:sp>
      <p:sp>
        <p:nvSpPr>
          <p:cNvPr id="290" name="Shape 290"/>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Arson (something intentionally set on fire)</a:t>
            </a:r>
          </a:p>
          <a:p>
            <a:pPr marL="0" marR="0" lvl="0" indent="0" algn="l" rtl="0">
              <a:spcBef>
                <a:spcPts val="0"/>
              </a:spcBef>
              <a:spcAft>
                <a:spcPts val="0"/>
              </a:spcAft>
              <a:buNone/>
            </a:pPr>
            <a:endParaRPr sz="1800"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What was burned or attempted to be burned?</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Was anyone hurt?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Was property damaged? How much?</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When did it happen?</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When was it discovered?</a:t>
            </a:r>
          </a:p>
          <a:p>
            <a:pPr marL="658368" marR="0" lvl="1" indent="-251968" algn="l" rtl="0">
              <a:spcBef>
                <a:spcPts val="300"/>
              </a:spcBef>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Was there graffiti or other evidence of hate motivation? </a:t>
            </a:r>
            <a:r>
              <a:rPr lang="en-US" sz="2600" b="0" i="0" u="none" strike="noStrike" cap="none" dirty="0">
                <a:solidFill>
                  <a:schemeClr val="accent2"/>
                </a:solidFill>
                <a:latin typeface="Georgia"/>
                <a:ea typeface="Georgia"/>
                <a:cs typeface="Georgia"/>
                <a:sym typeface="Georgia"/>
              </a:rPr>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Shape 295"/>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Hate Crimes</a:t>
            </a:r>
          </a:p>
        </p:txBody>
      </p:sp>
      <p:sp>
        <p:nvSpPr>
          <p:cNvPr id="296" name="Shape 296"/>
          <p:cNvSpPr txBox="1">
            <a:spLocks noGrp="1"/>
          </p:cNvSpPr>
          <p:nvPr>
            <p:ph type="body" idx="1"/>
          </p:nvPr>
        </p:nvSpPr>
        <p:spPr>
          <a:xfrm>
            <a:off x="457200" y="2142374"/>
            <a:ext cx="8229600" cy="4432200"/>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Any of the nine reportable </a:t>
            </a:r>
            <a:r>
              <a:rPr lang="en-US" sz="2800" b="0" i="0" u="none" strike="noStrike" cap="none" dirty="0" err="1">
                <a:solidFill>
                  <a:schemeClr val="dk1"/>
                </a:solidFill>
                <a:latin typeface="Georgia"/>
                <a:ea typeface="Georgia"/>
                <a:cs typeface="Georgia"/>
                <a:sym typeface="Georgia"/>
              </a:rPr>
              <a:t>Clery</a:t>
            </a:r>
            <a:r>
              <a:rPr lang="en-US" sz="2800" b="0" i="0" u="none" strike="noStrike" cap="none" dirty="0">
                <a:solidFill>
                  <a:schemeClr val="dk1"/>
                </a:solidFill>
                <a:latin typeface="Georgia"/>
                <a:ea typeface="Georgia"/>
                <a:cs typeface="Georgia"/>
                <a:sym typeface="Georgia"/>
              </a:rPr>
              <a:t> Crimes that:</a:t>
            </a:r>
          </a:p>
          <a:p>
            <a:pPr marL="0" marR="0" lvl="0" indent="0" algn="l" rtl="0">
              <a:spcBef>
                <a:spcPts val="0"/>
              </a:spcBef>
              <a:spcAft>
                <a:spcPts val="0"/>
              </a:spcAft>
              <a:buNone/>
            </a:pPr>
            <a:endParaRPr sz="1800"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Are done because of the victims race, gender, sexual orientation, ethnic background, or religious beliefs</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tx2">
                    <a:lumMod val="25000"/>
                  </a:schemeClr>
                </a:solidFill>
                <a:latin typeface="Georgia"/>
                <a:ea typeface="Georgia"/>
                <a:cs typeface="Georgia"/>
                <a:sym typeface="Georgia"/>
              </a:rPr>
              <a:t>Things to note include: </a:t>
            </a:r>
          </a:p>
          <a:p>
            <a:pPr marL="923544" marR="0" lvl="2" indent="-225044" algn="l" rtl="0">
              <a:spcBef>
                <a:spcPts val="300"/>
              </a:spcBef>
              <a:spcAft>
                <a:spcPts val="0"/>
              </a:spcAft>
              <a:buClr>
                <a:schemeClr val="accent1"/>
              </a:buClr>
              <a:buSzPct val="100000"/>
              <a:buFont typeface="Noto Sans Symbols"/>
              <a:buChar char="⚫"/>
            </a:pPr>
            <a:r>
              <a:rPr lang="en-US" sz="2400" b="0" i="0" u="none" strike="noStrike" cap="none" dirty="0">
                <a:solidFill>
                  <a:schemeClr val="accent1"/>
                </a:solidFill>
                <a:latin typeface="Georgia"/>
                <a:ea typeface="Georgia"/>
                <a:cs typeface="Georgia"/>
                <a:sym typeface="Georgia"/>
              </a:rPr>
              <a:t>Were racial slurs used in threat or during attack</a:t>
            </a:r>
          </a:p>
          <a:p>
            <a:pPr marL="923544" marR="0" lvl="2" indent="-225044" algn="l" rtl="0">
              <a:spcBef>
                <a:spcPts val="300"/>
              </a:spcBef>
              <a:spcAft>
                <a:spcPts val="0"/>
              </a:spcAft>
              <a:buClr>
                <a:schemeClr val="accent1"/>
              </a:buClr>
              <a:buSzPct val="100000"/>
              <a:buFont typeface="Noto Sans Symbols"/>
              <a:buChar char="⚫"/>
            </a:pPr>
            <a:r>
              <a:rPr lang="en-US" sz="2400" b="0" i="0" u="none" strike="noStrike" cap="none" dirty="0">
                <a:solidFill>
                  <a:schemeClr val="accent1"/>
                </a:solidFill>
                <a:latin typeface="Georgia"/>
                <a:ea typeface="Georgia"/>
                <a:cs typeface="Georgia"/>
                <a:sym typeface="Georgia"/>
              </a:rPr>
              <a:t>Was there graffiti suggesting a hate motivation </a:t>
            </a:r>
          </a:p>
          <a:p>
            <a:pPr marL="923544" marR="0" lvl="2" indent="-225044" algn="l" rtl="0">
              <a:spcBef>
                <a:spcPts val="300"/>
              </a:spcBef>
              <a:buClr>
                <a:schemeClr val="accent1"/>
              </a:buClr>
              <a:buSzPct val="100000"/>
              <a:buFont typeface="Noto Sans Symbols"/>
              <a:buChar char="⚫"/>
            </a:pPr>
            <a:r>
              <a:rPr lang="en-US" sz="2400" b="0" i="0" u="none" strike="noStrike" cap="none" dirty="0">
                <a:solidFill>
                  <a:schemeClr val="accent1"/>
                </a:solidFill>
                <a:latin typeface="Georgia"/>
                <a:ea typeface="Georgia"/>
                <a:cs typeface="Georgia"/>
                <a:sym typeface="Georgia"/>
              </a:rPr>
              <a:t>Was the target personal property of business, organization, house of worship that fits into the above categories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Shape 301"/>
          <p:cNvSpPr txBox="1">
            <a:spLocks noGrp="1"/>
          </p:cNvSpPr>
          <p:nvPr>
            <p:ph type="title"/>
          </p:nvPr>
        </p:nvSpPr>
        <p:spPr>
          <a:xfrm>
            <a:off x="457200" y="1053225"/>
            <a:ext cx="8229600" cy="10533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Liquor, drugs, weapons l</a:t>
            </a:r>
            <a:r>
              <a:rPr lang="en-US"/>
              <a:t>aw </a:t>
            </a:r>
            <a:r>
              <a:rPr lang="en-US" sz="4000" b="0" i="0" u="none" strike="noStrike" cap="none">
                <a:solidFill>
                  <a:schemeClr val="dk2"/>
                </a:solidFill>
                <a:latin typeface="Trebuchet MS"/>
                <a:ea typeface="Trebuchet MS"/>
                <a:cs typeface="Trebuchet MS"/>
                <a:sym typeface="Trebuchet MS"/>
              </a:rPr>
              <a:t>violations </a:t>
            </a:r>
          </a:p>
        </p:txBody>
      </p:sp>
      <p:sp>
        <p:nvSpPr>
          <p:cNvPr id="302" name="Shape 302"/>
          <p:cNvSpPr txBox="1">
            <a:spLocks noGrp="1"/>
          </p:cNvSpPr>
          <p:nvPr>
            <p:ph type="body" idx="1"/>
          </p:nvPr>
        </p:nvSpPr>
        <p:spPr>
          <a:xfrm>
            <a:off x="457200" y="2154450"/>
            <a:ext cx="8229600" cy="4548000"/>
          </a:xfrm>
          <a:prstGeom prst="rect">
            <a:avLst/>
          </a:prstGeom>
          <a:noFill/>
          <a:ln>
            <a:noFill/>
          </a:ln>
        </p:spPr>
        <p:txBody>
          <a:bodyPr lIns="91425" tIns="45700" rIns="91425" bIns="45700" anchor="t" anchorCtr="0">
            <a:noAutofit/>
          </a:bodyPr>
          <a:lstStyle/>
          <a:p>
            <a:pPr marL="365760" marR="0" lvl="0" indent="-264160" algn="l" rtl="0">
              <a:lnSpc>
                <a:spcPct val="90000"/>
              </a:lnSpc>
              <a:spcBef>
                <a:spcPts val="0"/>
              </a:spcBef>
              <a:spcAft>
                <a:spcPts val="0"/>
              </a:spcAft>
              <a:buClr>
                <a:schemeClr val="accent3"/>
              </a:buClr>
              <a:buSzPct val="99615"/>
              <a:buFont typeface="Georgia"/>
              <a:buChar char="•"/>
            </a:pPr>
            <a:r>
              <a:rPr lang="en-US" sz="2590" b="0" i="0" u="none" strike="noStrike" cap="none" dirty="0">
                <a:solidFill>
                  <a:schemeClr val="dk1"/>
                </a:solidFill>
                <a:latin typeface="Georgia"/>
                <a:ea typeface="Georgia"/>
                <a:cs typeface="Georgia"/>
                <a:sym typeface="Georgia"/>
              </a:rPr>
              <a:t>Police must keep statis</a:t>
            </a:r>
            <a:r>
              <a:rPr lang="en-US" sz="2590" dirty="0"/>
              <a:t>tics</a:t>
            </a:r>
            <a:r>
              <a:rPr lang="en-US" sz="2590" b="0" i="0" u="none" strike="noStrike" cap="none" dirty="0">
                <a:solidFill>
                  <a:schemeClr val="dk1"/>
                </a:solidFill>
                <a:latin typeface="Georgia"/>
                <a:ea typeface="Georgia"/>
                <a:cs typeface="Georgia"/>
                <a:sym typeface="Georgia"/>
              </a:rPr>
              <a:t> on the number of people arrested for liquor and drug law violations </a:t>
            </a:r>
            <a:r>
              <a:rPr lang="en-US" sz="2590" dirty="0"/>
              <a:t>and</a:t>
            </a:r>
            <a:r>
              <a:rPr lang="en-US" sz="2590" b="0" i="0" u="none" strike="noStrike" cap="none" dirty="0">
                <a:solidFill>
                  <a:schemeClr val="dk1"/>
                </a:solidFill>
                <a:latin typeface="Georgia"/>
                <a:ea typeface="Georgia"/>
                <a:cs typeface="Georgia"/>
                <a:sym typeface="Georgia"/>
              </a:rPr>
              <a:t> illegal weapons possession.</a:t>
            </a:r>
          </a:p>
          <a:p>
            <a:pPr marL="365760" marR="0" lvl="0" indent="-264160" algn="l" rtl="0">
              <a:lnSpc>
                <a:spcPct val="90000"/>
              </a:lnSpc>
              <a:spcBef>
                <a:spcPts val="300"/>
              </a:spcBef>
              <a:spcAft>
                <a:spcPts val="0"/>
              </a:spcAft>
              <a:buClr>
                <a:schemeClr val="accent3"/>
              </a:buClr>
              <a:buSzPct val="99615"/>
              <a:buFont typeface="Georgia"/>
              <a:buChar char="•"/>
            </a:pPr>
            <a:r>
              <a:rPr lang="en-US" sz="2590" b="0" i="0" u="none" strike="noStrike" cap="none" dirty="0">
                <a:solidFill>
                  <a:schemeClr val="dk1"/>
                </a:solidFill>
                <a:latin typeface="Georgia"/>
                <a:ea typeface="Georgia"/>
                <a:cs typeface="Georgia"/>
                <a:sym typeface="Georgia"/>
              </a:rPr>
              <a:t>Student </a:t>
            </a:r>
            <a:r>
              <a:rPr lang="en-US" sz="2590" dirty="0"/>
              <a:t>h</a:t>
            </a:r>
            <a:r>
              <a:rPr lang="en-US" sz="2590" b="0" i="0" u="none" strike="noStrike" cap="none" dirty="0">
                <a:solidFill>
                  <a:schemeClr val="dk1"/>
                </a:solidFill>
                <a:latin typeface="Georgia"/>
                <a:ea typeface="Georgia"/>
                <a:cs typeface="Georgia"/>
                <a:sym typeface="Georgia"/>
              </a:rPr>
              <a:t>ousing must keep stat</a:t>
            </a:r>
            <a:r>
              <a:rPr lang="en-US" sz="2590" dirty="0"/>
              <a:t>istics</a:t>
            </a:r>
            <a:r>
              <a:rPr lang="en-US" sz="2590" b="0" i="0" u="none" strike="noStrike" cap="none" dirty="0">
                <a:solidFill>
                  <a:schemeClr val="dk1"/>
                </a:solidFill>
                <a:latin typeface="Georgia"/>
                <a:ea typeface="Georgia"/>
                <a:cs typeface="Georgia"/>
                <a:sym typeface="Georgia"/>
              </a:rPr>
              <a:t> on </a:t>
            </a:r>
            <a:r>
              <a:rPr lang="en-US" sz="2590" b="0" i="0" u="none" strike="noStrike" cap="none" dirty="0" smtClean="0">
                <a:solidFill>
                  <a:schemeClr val="dk1"/>
                </a:solidFill>
                <a:latin typeface="Georgia"/>
                <a:ea typeface="Georgia"/>
                <a:cs typeface="Georgia"/>
                <a:sym typeface="Georgia"/>
              </a:rPr>
              <a:t>the number </a:t>
            </a:r>
            <a:r>
              <a:rPr lang="en-US" sz="2590" b="0" i="0" u="none" strike="noStrike" cap="none" dirty="0">
                <a:solidFill>
                  <a:schemeClr val="dk1"/>
                </a:solidFill>
                <a:latin typeface="Georgia"/>
                <a:ea typeface="Georgia"/>
                <a:cs typeface="Georgia"/>
                <a:sym typeface="Georgia"/>
              </a:rPr>
              <a:t>of students </a:t>
            </a:r>
            <a:r>
              <a:rPr lang="en-US" sz="2590" b="1" i="0" u="none" strike="noStrike" cap="none" dirty="0">
                <a:solidFill>
                  <a:schemeClr val="dk1"/>
                </a:solidFill>
                <a:latin typeface="Georgia"/>
                <a:ea typeface="Georgia"/>
                <a:cs typeface="Georgia"/>
                <a:sym typeface="Georgia"/>
              </a:rPr>
              <a:t>referred for disciplinary action</a:t>
            </a:r>
            <a:r>
              <a:rPr lang="en-US" sz="2590" b="0" i="0" u="none" strike="noStrike" cap="none" dirty="0">
                <a:solidFill>
                  <a:schemeClr val="dk1"/>
                </a:solidFill>
                <a:latin typeface="Georgia"/>
                <a:ea typeface="Georgia"/>
                <a:cs typeface="Georgia"/>
                <a:sym typeface="Georgia"/>
              </a:rPr>
              <a:t> due to liquor, drugs, and weapons violations. </a:t>
            </a:r>
          </a:p>
          <a:p>
            <a:pPr marR="0" lvl="1" algn="l" rtl="0">
              <a:lnSpc>
                <a:spcPct val="90000"/>
              </a:lnSpc>
              <a:spcBef>
                <a:spcPts val="300"/>
              </a:spcBef>
              <a:spcAft>
                <a:spcPts val="0"/>
              </a:spcAft>
              <a:buClr>
                <a:schemeClr val="accent3"/>
              </a:buClr>
              <a:buSzPct val="99615"/>
              <a:buFont typeface="Georgia"/>
            </a:pPr>
            <a:r>
              <a:rPr lang="en-US" sz="2590" b="0" i="0" u="none" strike="noStrike" cap="none" dirty="0">
                <a:solidFill>
                  <a:schemeClr val="dk1"/>
                </a:solidFill>
                <a:latin typeface="Georgia"/>
                <a:ea typeface="Georgia"/>
                <a:cs typeface="Georgia"/>
                <a:sym typeface="Georgia"/>
              </a:rPr>
              <a:t>Disciplinary referrals should not include incidents in which the person is also arrested for the same offense (by campus police).</a:t>
            </a:r>
          </a:p>
          <a:p>
            <a:pPr marL="365760" marR="0" lvl="0" indent="-264160" algn="l" rtl="0">
              <a:lnSpc>
                <a:spcPct val="90000"/>
              </a:lnSpc>
              <a:spcBef>
                <a:spcPts val="300"/>
              </a:spcBef>
              <a:buClr>
                <a:schemeClr val="accent3"/>
              </a:buClr>
              <a:buSzPct val="99615"/>
              <a:buFont typeface="Georgia"/>
              <a:buChar char="•"/>
            </a:pPr>
            <a:r>
              <a:rPr lang="en-US" sz="2590" b="0" i="0" u="none" strike="noStrike" cap="none" dirty="0">
                <a:solidFill>
                  <a:schemeClr val="dk1"/>
                </a:solidFill>
                <a:latin typeface="Georgia"/>
                <a:ea typeface="Georgia"/>
                <a:cs typeface="Georgia"/>
                <a:sym typeface="Georgia"/>
              </a:rPr>
              <a:t>Stat</a:t>
            </a:r>
            <a:r>
              <a:rPr lang="en-US" sz="2590" dirty="0"/>
              <a:t>istics</a:t>
            </a:r>
            <a:r>
              <a:rPr lang="en-US" sz="2590" b="0" i="0" u="none" strike="noStrike" cap="none" dirty="0">
                <a:solidFill>
                  <a:schemeClr val="dk1"/>
                </a:solidFill>
                <a:latin typeface="Georgia"/>
                <a:ea typeface="Georgia"/>
                <a:cs typeface="Georgia"/>
                <a:sym typeface="Georgia"/>
              </a:rPr>
              <a:t> must reflect total number of persons involved, not incidents.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912" y="2064380"/>
            <a:ext cx="7910623" cy="4793620"/>
          </a:xfrm>
          <a:prstGeom prst="rect">
            <a:avLst/>
          </a:prstGeom>
        </p:spPr>
        <p:txBody>
          <a:bodyPr wrap="square">
            <a:spAutoFit/>
          </a:bodyPr>
          <a:lstStyle/>
          <a:p>
            <a:pPr marL="365760" lvl="0" indent="-264160">
              <a:spcBef>
                <a:spcPts val="300"/>
              </a:spcBef>
              <a:buClr>
                <a:schemeClr val="accent3"/>
              </a:buClr>
              <a:buSzPct val="100000"/>
              <a:buFont typeface="Georgia"/>
              <a:buChar char="•"/>
            </a:pPr>
            <a:r>
              <a:rPr lang="en-US" sz="2800" dirty="0" smtClean="0">
                <a:solidFill>
                  <a:schemeClr val="dk1"/>
                </a:solidFill>
                <a:latin typeface="Georgia"/>
                <a:ea typeface="Georgia"/>
                <a:cs typeface="Georgia"/>
                <a:sym typeface="Georgia"/>
              </a:rPr>
              <a:t>The </a:t>
            </a:r>
            <a:r>
              <a:rPr lang="en-US" sz="2800" dirty="0">
                <a:solidFill>
                  <a:schemeClr val="dk1"/>
                </a:solidFill>
                <a:latin typeface="Georgia"/>
                <a:ea typeface="Georgia"/>
                <a:cs typeface="Georgia"/>
                <a:sym typeface="Georgia"/>
              </a:rPr>
              <a:t>Jeanne </a:t>
            </a:r>
            <a:r>
              <a:rPr lang="en-US" sz="2800" dirty="0" err="1">
                <a:solidFill>
                  <a:schemeClr val="dk1"/>
                </a:solidFill>
                <a:latin typeface="Georgia"/>
                <a:ea typeface="Georgia"/>
                <a:cs typeface="Georgia"/>
                <a:sym typeface="Georgia"/>
              </a:rPr>
              <a:t>Clery</a:t>
            </a:r>
            <a:r>
              <a:rPr lang="en-US" sz="2800" dirty="0">
                <a:solidFill>
                  <a:schemeClr val="dk1"/>
                </a:solidFill>
                <a:latin typeface="Georgia"/>
                <a:ea typeface="Georgia"/>
                <a:cs typeface="Georgia"/>
                <a:sym typeface="Georgia"/>
              </a:rPr>
              <a:t> Disclosure of Campus Security Policy and Campus Crime Statistics Act (</a:t>
            </a:r>
            <a:r>
              <a:rPr lang="en-US" sz="2800" dirty="0" err="1">
                <a:solidFill>
                  <a:schemeClr val="dk1"/>
                </a:solidFill>
                <a:latin typeface="Georgia"/>
                <a:ea typeface="Georgia"/>
                <a:cs typeface="Georgia"/>
                <a:sym typeface="Georgia"/>
              </a:rPr>
              <a:t>Clery</a:t>
            </a:r>
            <a:r>
              <a:rPr lang="en-US" sz="2800" dirty="0">
                <a:solidFill>
                  <a:schemeClr val="dk1"/>
                </a:solidFill>
                <a:latin typeface="Georgia"/>
                <a:ea typeface="Georgia"/>
                <a:cs typeface="Georgia"/>
                <a:sym typeface="Georgia"/>
              </a:rPr>
              <a:t> Act) was enacted in her </a:t>
            </a:r>
            <a:r>
              <a:rPr lang="en-US" sz="2800" dirty="0" smtClean="0">
                <a:solidFill>
                  <a:schemeClr val="dk1"/>
                </a:solidFill>
                <a:latin typeface="Georgia"/>
                <a:ea typeface="Georgia"/>
                <a:cs typeface="Georgia"/>
                <a:sym typeface="Georgia"/>
              </a:rPr>
              <a:t>memory.</a:t>
            </a:r>
          </a:p>
          <a:p>
            <a:pPr marL="101600" lvl="0">
              <a:spcBef>
                <a:spcPts val="300"/>
              </a:spcBef>
              <a:buClr>
                <a:schemeClr val="accent3"/>
              </a:buClr>
              <a:buSzPct val="100000"/>
            </a:pPr>
            <a:endParaRPr lang="en-US" sz="1800" dirty="0" smtClean="0">
              <a:solidFill>
                <a:schemeClr val="dk1"/>
              </a:solidFill>
              <a:latin typeface="Georgia"/>
              <a:ea typeface="Georgia"/>
              <a:cs typeface="Georgia"/>
              <a:sym typeface="Georgia"/>
            </a:endParaRPr>
          </a:p>
          <a:p>
            <a:pPr marL="365760" lvl="0" indent="-264160">
              <a:spcBef>
                <a:spcPts val="300"/>
              </a:spcBef>
              <a:buClr>
                <a:schemeClr val="accent3"/>
              </a:buClr>
              <a:buSzPct val="100000"/>
              <a:buFont typeface="Georgia"/>
              <a:buChar char="•"/>
            </a:pPr>
            <a:r>
              <a:rPr lang="en-US" sz="2800" dirty="0" smtClean="0">
                <a:solidFill>
                  <a:srgbClr val="FF0000"/>
                </a:solidFill>
                <a:latin typeface="Georgia"/>
                <a:ea typeface="Georgia"/>
                <a:cs typeface="Georgia"/>
                <a:sym typeface="Georgia"/>
              </a:rPr>
              <a:t>It was first </a:t>
            </a:r>
            <a:r>
              <a:rPr lang="en-US" sz="2800" dirty="0">
                <a:solidFill>
                  <a:srgbClr val="FF0000"/>
                </a:solidFill>
                <a:latin typeface="Georgia"/>
                <a:ea typeface="Georgia"/>
                <a:cs typeface="Georgia"/>
                <a:sym typeface="Georgia"/>
              </a:rPr>
              <a:t>enacted in 1990 </a:t>
            </a:r>
            <a:r>
              <a:rPr lang="en-US" sz="2800" dirty="0">
                <a:solidFill>
                  <a:schemeClr val="dk1"/>
                </a:solidFill>
                <a:latin typeface="Georgia"/>
                <a:ea typeface="Georgia"/>
                <a:cs typeface="Georgia"/>
                <a:sym typeface="Georgia"/>
              </a:rPr>
              <a:t>and amended in </a:t>
            </a:r>
            <a:r>
              <a:rPr lang="en-US" sz="2800" dirty="0" smtClean="0">
                <a:solidFill>
                  <a:schemeClr val="dk1"/>
                </a:solidFill>
                <a:latin typeface="Georgia"/>
                <a:ea typeface="Georgia"/>
                <a:cs typeface="Georgia"/>
                <a:sym typeface="Georgia"/>
              </a:rPr>
              <a:t>1998. It requires institutions of higher </a:t>
            </a:r>
            <a:r>
              <a:rPr lang="en-US" sz="2800" dirty="0">
                <a:solidFill>
                  <a:schemeClr val="dk1"/>
                </a:solidFill>
                <a:latin typeface="Georgia"/>
                <a:ea typeface="Georgia"/>
                <a:cs typeface="Georgia"/>
                <a:sym typeface="Georgia"/>
              </a:rPr>
              <a:t>education </a:t>
            </a:r>
            <a:r>
              <a:rPr lang="en-US" sz="2800" dirty="0" smtClean="0">
                <a:solidFill>
                  <a:schemeClr val="dk1"/>
                </a:solidFill>
                <a:latin typeface="Georgia"/>
                <a:ea typeface="Georgia"/>
                <a:cs typeface="Georgia"/>
                <a:sym typeface="Georgia"/>
              </a:rPr>
              <a:t>who are receiving federal financial aid, </a:t>
            </a:r>
            <a:r>
              <a:rPr lang="en-US" sz="2800" dirty="0">
                <a:solidFill>
                  <a:schemeClr val="dk1"/>
                </a:solidFill>
                <a:latin typeface="Georgia"/>
                <a:ea typeface="Georgia"/>
                <a:cs typeface="Georgia"/>
                <a:sym typeface="Georgia"/>
              </a:rPr>
              <a:t>to report </a:t>
            </a:r>
            <a:r>
              <a:rPr lang="en-US" sz="2800" dirty="0" smtClean="0">
                <a:solidFill>
                  <a:schemeClr val="dk1"/>
                </a:solidFill>
                <a:latin typeface="Georgia"/>
                <a:ea typeface="Georgia"/>
                <a:cs typeface="Georgia"/>
                <a:sym typeface="Georgia"/>
              </a:rPr>
              <a:t>specific crime statistics on campus </a:t>
            </a:r>
            <a:r>
              <a:rPr lang="en-US" sz="2800" dirty="0">
                <a:solidFill>
                  <a:schemeClr val="dk1"/>
                </a:solidFill>
                <a:latin typeface="Georgia"/>
                <a:ea typeface="Georgia"/>
                <a:cs typeface="Georgia"/>
                <a:sym typeface="Georgia"/>
              </a:rPr>
              <a:t>to current &amp; prospective students and employees</a:t>
            </a:r>
            <a:r>
              <a:rPr lang="en-US" sz="2800" dirty="0" smtClean="0">
                <a:solidFill>
                  <a:schemeClr val="dk1"/>
                </a:solidFill>
                <a:latin typeface="Georgia"/>
                <a:ea typeface="Georgia"/>
                <a:cs typeface="Georgia"/>
                <a:sym typeface="Georgia"/>
              </a:rPr>
              <a:t>.</a:t>
            </a:r>
          </a:p>
          <a:p>
            <a:pPr marL="101600" lvl="0">
              <a:spcBef>
                <a:spcPts val="300"/>
              </a:spcBef>
              <a:buClr>
                <a:schemeClr val="accent3"/>
              </a:buClr>
              <a:buSzPct val="100000"/>
            </a:pPr>
            <a:endParaRPr lang="en-US" sz="2800" dirty="0">
              <a:solidFill>
                <a:schemeClr val="dk1"/>
              </a:solidFill>
              <a:latin typeface="Georgia"/>
              <a:ea typeface="Georgia"/>
              <a:cs typeface="Georgia"/>
              <a:sym typeface="Georgia"/>
            </a:endParaRPr>
          </a:p>
        </p:txBody>
      </p:sp>
      <p:sp>
        <p:nvSpPr>
          <p:cNvPr id="3" name="Shape 124"/>
          <p:cNvSpPr txBox="1">
            <a:spLocks/>
          </p:cNvSpPr>
          <p:nvPr/>
        </p:nvSpPr>
        <p:spPr>
          <a:xfrm>
            <a:off x="457200" y="1068572"/>
            <a:ext cx="8229600" cy="1066799"/>
          </a:xfrm>
          <a:prstGeom prst="rect">
            <a:avLst/>
          </a:prstGeom>
          <a:noFill/>
          <a:ln>
            <a:noFill/>
          </a:ln>
        </p:spPr>
        <p:txBody>
          <a:bodyPr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dk2"/>
              </a:buClr>
              <a:buSzPct val="25000"/>
              <a:buFont typeface="Trebuchet MS"/>
              <a:buNone/>
            </a:pPr>
            <a:r>
              <a:rPr lang="en-US" sz="4000" dirty="0" smtClean="0">
                <a:solidFill>
                  <a:schemeClr val="dk2"/>
                </a:solidFill>
                <a:latin typeface="Trebuchet MS"/>
                <a:ea typeface="Trebuchet MS"/>
                <a:cs typeface="Trebuchet MS"/>
                <a:sym typeface="Trebuchet MS"/>
              </a:rPr>
              <a:t>The </a:t>
            </a:r>
            <a:r>
              <a:rPr lang="en-US" sz="4000" dirty="0" err="1" smtClean="0">
                <a:solidFill>
                  <a:schemeClr val="dk2"/>
                </a:solidFill>
                <a:latin typeface="Trebuchet MS"/>
                <a:ea typeface="Trebuchet MS"/>
                <a:cs typeface="Trebuchet MS"/>
                <a:sym typeface="Trebuchet MS"/>
              </a:rPr>
              <a:t>Clery</a:t>
            </a:r>
            <a:r>
              <a:rPr lang="en-US" sz="4000" dirty="0" smtClean="0">
                <a:solidFill>
                  <a:schemeClr val="dk2"/>
                </a:solidFill>
                <a:latin typeface="Trebuchet MS"/>
                <a:ea typeface="Trebuchet MS"/>
                <a:cs typeface="Trebuchet MS"/>
                <a:sym typeface="Trebuchet MS"/>
              </a:rPr>
              <a:t> Act </a:t>
            </a:r>
            <a:endParaRPr lang="en-US" sz="4000" dirty="0">
              <a:solidFill>
                <a:schemeClr val="dk2"/>
              </a:solidFill>
              <a:latin typeface="Trebuchet MS"/>
              <a:ea typeface="Trebuchet MS"/>
              <a:cs typeface="Trebuchet MS"/>
              <a:sym typeface="Trebuchet MS"/>
            </a:endParaRPr>
          </a:p>
        </p:txBody>
      </p:sp>
    </p:spTree>
    <p:extLst>
      <p:ext uri="{BB962C8B-B14F-4D97-AF65-F5344CB8AC3E}">
        <p14:creationId xmlns:p14="http://schemas.microsoft.com/office/powerpoint/2010/main" val="6552327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Shape 307"/>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REMEMBER!!!!</a:t>
            </a:r>
          </a:p>
        </p:txBody>
      </p:sp>
      <p:sp>
        <p:nvSpPr>
          <p:cNvPr id="308" name="Shape 308"/>
          <p:cNvSpPr txBox="1">
            <a:spLocks noGrp="1"/>
          </p:cNvSpPr>
          <p:nvPr>
            <p:ph type="body" idx="1"/>
          </p:nvPr>
        </p:nvSpPr>
        <p:spPr>
          <a:xfrm>
            <a:off x="457200" y="2249424"/>
            <a:ext cx="8229600" cy="3797046"/>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None/>
            </a:pPr>
            <a:r>
              <a:rPr lang="en-US" sz="3600" b="0" i="0" u="none" strike="noStrike" cap="none" dirty="0">
                <a:solidFill>
                  <a:schemeClr val="dk1"/>
                </a:solidFill>
                <a:latin typeface="Georgia"/>
                <a:ea typeface="Georgia"/>
                <a:cs typeface="Georgia"/>
                <a:sym typeface="Georgia"/>
              </a:rPr>
              <a:t>WHEN IN DOUBT</a:t>
            </a:r>
          </a:p>
          <a:p>
            <a:pPr marL="365760" marR="0" lvl="0" indent="-264160" algn="ctr" rtl="0">
              <a:spcBef>
                <a:spcPts val="300"/>
              </a:spcBef>
              <a:spcAft>
                <a:spcPts val="0"/>
              </a:spcAft>
              <a:buClr>
                <a:schemeClr val="accent3"/>
              </a:buClr>
              <a:buSzPct val="77777"/>
              <a:buFont typeface="Georgia"/>
              <a:buNone/>
            </a:pPr>
            <a:endParaRPr sz="3600" b="0" i="0" u="none" strike="noStrike" cap="none" dirty="0">
              <a:solidFill>
                <a:schemeClr val="dk1"/>
              </a:solidFill>
              <a:latin typeface="Georgia"/>
              <a:ea typeface="Georgia"/>
              <a:cs typeface="Georgia"/>
              <a:sym typeface="Georgia"/>
            </a:endParaRPr>
          </a:p>
          <a:p>
            <a:pPr marL="0" marR="0" lvl="0" indent="0" algn="ctr" rtl="0">
              <a:spcBef>
                <a:spcPts val="300"/>
              </a:spcBef>
              <a:buNone/>
            </a:pPr>
            <a:r>
              <a:rPr lang="en-US" sz="3600" b="0" i="0" u="none" strike="noStrike" cap="none" dirty="0">
                <a:solidFill>
                  <a:schemeClr val="dk1"/>
                </a:solidFill>
                <a:latin typeface="Georgia"/>
                <a:ea typeface="Georgia"/>
                <a:cs typeface="Georgia"/>
                <a:sym typeface="Georgia"/>
              </a:rPr>
              <a:t>REPORT!!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24"/>
          <p:cNvSpPr txBox="1">
            <a:spLocks/>
          </p:cNvSpPr>
          <p:nvPr/>
        </p:nvSpPr>
        <p:spPr>
          <a:xfrm>
            <a:off x="457200" y="1143000"/>
            <a:ext cx="8229600" cy="1066799"/>
          </a:xfrm>
          <a:prstGeom prst="rect">
            <a:avLst/>
          </a:prstGeom>
          <a:noFill/>
          <a:ln>
            <a:noFill/>
          </a:ln>
        </p:spPr>
        <p:txBody>
          <a:bodyPr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dk2"/>
              </a:buClr>
              <a:buSzPct val="25000"/>
              <a:buFont typeface="Trebuchet MS"/>
              <a:buNone/>
            </a:pPr>
            <a:r>
              <a:rPr lang="en-US" sz="4000" dirty="0" smtClean="0">
                <a:solidFill>
                  <a:schemeClr val="dk2"/>
                </a:solidFill>
                <a:latin typeface="Trebuchet MS"/>
                <a:ea typeface="Trebuchet MS"/>
                <a:cs typeface="Trebuchet MS"/>
                <a:sym typeface="Trebuchet MS"/>
              </a:rPr>
              <a:t>The </a:t>
            </a:r>
            <a:r>
              <a:rPr lang="en-US" sz="4000" dirty="0" err="1" smtClean="0">
                <a:solidFill>
                  <a:schemeClr val="dk2"/>
                </a:solidFill>
                <a:latin typeface="Trebuchet MS"/>
                <a:ea typeface="Trebuchet MS"/>
                <a:cs typeface="Trebuchet MS"/>
                <a:sym typeface="Trebuchet MS"/>
              </a:rPr>
              <a:t>Clery</a:t>
            </a:r>
            <a:r>
              <a:rPr lang="en-US" sz="4000" dirty="0" smtClean="0">
                <a:solidFill>
                  <a:schemeClr val="dk2"/>
                </a:solidFill>
                <a:latin typeface="Trebuchet MS"/>
                <a:ea typeface="Trebuchet MS"/>
                <a:cs typeface="Trebuchet MS"/>
                <a:sym typeface="Trebuchet MS"/>
              </a:rPr>
              <a:t> Act</a:t>
            </a:r>
            <a:endParaRPr lang="en-US" sz="4000" dirty="0">
              <a:solidFill>
                <a:schemeClr val="dk2"/>
              </a:solidFill>
              <a:latin typeface="Trebuchet MS"/>
              <a:ea typeface="Trebuchet MS"/>
              <a:cs typeface="Trebuchet MS"/>
              <a:sym typeface="Trebuchet MS"/>
            </a:endParaRPr>
          </a:p>
        </p:txBody>
      </p:sp>
      <p:sp>
        <p:nvSpPr>
          <p:cNvPr id="3" name="TextBox 2"/>
          <p:cNvSpPr txBox="1"/>
          <p:nvPr/>
        </p:nvSpPr>
        <p:spPr>
          <a:xfrm>
            <a:off x="457200" y="2133600"/>
            <a:ext cx="8229600" cy="4262705"/>
          </a:xfrm>
          <a:prstGeom prst="rect">
            <a:avLst/>
          </a:prstGeom>
          <a:ln>
            <a:noFill/>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pPr marL="365760" lvl="0" indent="-264160">
              <a:spcBef>
                <a:spcPts val="300"/>
              </a:spcBef>
              <a:buClr>
                <a:srgbClr val="A04DA3"/>
              </a:buClr>
              <a:buSzPct val="100000"/>
              <a:buFont typeface="Georgia"/>
              <a:buChar char="•"/>
            </a:pPr>
            <a:r>
              <a:rPr lang="en-US" sz="2800" dirty="0" smtClean="0">
                <a:solidFill>
                  <a:srgbClr val="FF0000"/>
                </a:solidFill>
                <a:latin typeface="Georgia"/>
                <a:ea typeface="Georgia"/>
                <a:cs typeface="Georgia"/>
                <a:sym typeface="Georgia"/>
              </a:rPr>
              <a:t>The </a:t>
            </a:r>
            <a:r>
              <a:rPr lang="en-US" sz="2800" dirty="0" smtClean="0">
                <a:solidFill>
                  <a:srgbClr val="FF0000"/>
                </a:solidFill>
                <a:latin typeface="Georgia" panose="02040502050405020303" pitchFamily="18" charset="0"/>
              </a:rPr>
              <a:t>goal </a:t>
            </a:r>
            <a:r>
              <a:rPr lang="en-US" sz="2800" dirty="0">
                <a:solidFill>
                  <a:srgbClr val="FF0000"/>
                </a:solidFill>
                <a:latin typeface="Georgia" panose="02040502050405020303" pitchFamily="18" charset="0"/>
              </a:rPr>
              <a:t>of the Clery Act is to ensure </a:t>
            </a:r>
            <a:r>
              <a:rPr lang="en-US" sz="2800" dirty="0" smtClean="0">
                <a:solidFill>
                  <a:srgbClr val="FF0000"/>
                </a:solidFill>
                <a:latin typeface="Georgia" panose="02040502050405020303" pitchFamily="18" charset="0"/>
              </a:rPr>
              <a:t>that students</a:t>
            </a:r>
            <a:r>
              <a:rPr lang="en-US" sz="2800" dirty="0">
                <a:solidFill>
                  <a:srgbClr val="FF0000"/>
                </a:solidFill>
                <a:latin typeface="Georgia" panose="02040502050405020303" pitchFamily="18" charset="0"/>
              </a:rPr>
              <a:t>, prospective students, </a:t>
            </a:r>
            <a:r>
              <a:rPr lang="en-US" sz="2800" dirty="0" smtClean="0">
                <a:solidFill>
                  <a:srgbClr val="FF0000"/>
                </a:solidFill>
                <a:latin typeface="Georgia" panose="02040502050405020303" pitchFamily="18" charset="0"/>
              </a:rPr>
              <a:t>parents, </a:t>
            </a:r>
            <a:r>
              <a:rPr lang="en-US" sz="2800" dirty="0">
                <a:solidFill>
                  <a:srgbClr val="FF0000"/>
                </a:solidFill>
                <a:latin typeface="Georgia" panose="02040502050405020303" pitchFamily="18" charset="0"/>
              </a:rPr>
              <a:t>and employees have access to accurate information about crimes committed on </a:t>
            </a:r>
            <a:r>
              <a:rPr lang="en-US" sz="2800" dirty="0" smtClean="0">
                <a:solidFill>
                  <a:srgbClr val="FF0000"/>
                </a:solidFill>
                <a:latin typeface="Georgia" panose="02040502050405020303" pitchFamily="18" charset="0"/>
              </a:rPr>
              <a:t>campus, </a:t>
            </a:r>
            <a:r>
              <a:rPr lang="en-US" sz="2800" dirty="0">
                <a:solidFill>
                  <a:srgbClr val="FF0000"/>
                </a:solidFill>
                <a:latin typeface="Georgia" panose="02040502050405020303" pitchFamily="18" charset="0"/>
              </a:rPr>
              <a:t>and campus security procedures</a:t>
            </a:r>
            <a:r>
              <a:rPr lang="en-US" sz="2800" dirty="0" smtClean="0">
                <a:latin typeface="Georgia" panose="02040502050405020303" pitchFamily="18" charset="0"/>
              </a:rPr>
              <a:t>.</a:t>
            </a:r>
          </a:p>
          <a:p>
            <a:pPr marL="101600" lvl="0">
              <a:spcBef>
                <a:spcPts val="300"/>
              </a:spcBef>
              <a:buClr>
                <a:srgbClr val="A04DA3"/>
              </a:buClr>
              <a:buSzPct val="100000"/>
            </a:pPr>
            <a:endParaRPr lang="en-US" sz="1800" dirty="0" smtClean="0">
              <a:latin typeface="Georgia" panose="02040502050405020303" pitchFamily="18" charset="0"/>
            </a:endParaRPr>
          </a:p>
          <a:p>
            <a:pPr marL="365760" lvl="0" indent="-264160">
              <a:spcBef>
                <a:spcPts val="300"/>
              </a:spcBef>
              <a:buClr>
                <a:srgbClr val="A04DA3"/>
              </a:buClr>
              <a:buSzPct val="100000"/>
              <a:buFont typeface="Georgia"/>
              <a:buChar char="•"/>
            </a:pPr>
            <a:r>
              <a:rPr lang="en-US" sz="2800" dirty="0" smtClean="0">
                <a:latin typeface="Georgia" panose="02040502050405020303" pitchFamily="18" charset="0"/>
              </a:rPr>
              <a:t>Information disclosed under the </a:t>
            </a:r>
            <a:r>
              <a:rPr lang="en-US" sz="2800" dirty="0" err="1" smtClean="0">
                <a:latin typeface="Georgia" panose="02040502050405020303" pitchFamily="18" charset="0"/>
              </a:rPr>
              <a:t>Clery</a:t>
            </a:r>
            <a:r>
              <a:rPr lang="en-US" sz="2800" dirty="0" smtClean="0">
                <a:latin typeface="Georgia" panose="02040502050405020303" pitchFamily="18" charset="0"/>
              </a:rPr>
              <a:t> Act can assist students and parents in making decisions which affect their personal safety.</a:t>
            </a:r>
            <a:endParaRPr lang="en-US" sz="2800" dirty="0">
              <a:latin typeface="Georgia" panose="02040502050405020303" pitchFamily="18" charset="0"/>
            </a:endParaRPr>
          </a:p>
          <a:p>
            <a:endParaRPr lang="en-US" dirty="0"/>
          </a:p>
        </p:txBody>
      </p:sp>
    </p:spTree>
    <p:extLst>
      <p:ext uri="{BB962C8B-B14F-4D97-AF65-F5344CB8AC3E}">
        <p14:creationId xmlns:p14="http://schemas.microsoft.com/office/powerpoint/2010/main" val="2037609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24"/>
          <p:cNvSpPr txBox="1">
            <a:spLocks/>
          </p:cNvSpPr>
          <p:nvPr/>
        </p:nvSpPr>
        <p:spPr>
          <a:xfrm>
            <a:off x="457200" y="1106905"/>
            <a:ext cx="8229600" cy="1066799"/>
          </a:xfrm>
          <a:prstGeom prst="rect">
            <a:avLst/>
          </a:prstGeom>
          <a:noFill/>
          <a:ln>
            <a:noFill/>
          </a:ln>
        </p:spPr>
        <p:txBody>
          <a:bodyPr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dk2"/>
              </a:buClr>
              <a:buSzPct val="25000"/>
              <a:buFont typeface="Trebuchet MS"/>
              <a:buNone/>
            </a:pPr>
            <a:r>
              <a:rPr lang="en-US" sz="4000" dirty="0" smtClean="0">
                <a:solidFill>
                  <a:schemeClr val="dk2"/>
                </a:solidFill>
                <a:latin typeface="Trebuchet MS"/>
                <a:ea typeface="Trebuchet MS"/>
                <a:cs typeface="Trebuchet MS"/>
                <a:sym typeface="Trebuchet MS"/>
              </a:rPr>
              <a:t>The </a:t>
            </a:r>
            <a:r>
              <a:rPr lang="en-US" sz="4000" dirty="0" err="1" smtClean="0">
                <a:solidFill>
                  <a:schemeClr val="dk2"/>
                </a:solidFill>
                <a:latin typeface="Trebuchet MS"/>
                <a:ea typeface="Trebuchet MS"/>
                <a:cs typeface="Trebuchet MS"/>
                <a:sym typeface="Trebuchet MS"/>
              </a:rPr>
              <a:t>Clery</a:t>
            </a:r>
            <a:r>
              <a:rPr lang="en-US" sz="4000" dirty="0" smtClean="0">
                <a:solidFill>
                  <a:schemeClr val="dk2"/>
                </a:solidFill>
                <a:latin typeface="Trebuchet MS"/>
                <a:ea typeface="Trebuchet MS"/>
                <a:cs typeface="Trebuchet MS"/>
                <a:sym typeface="Trebuchet MS"/>
              </a:rPr>
              <a:t> Act</a:t>
            </a:r>
            <a:endParaRPr lang="en-US" sz="4000" dirty="0">
              <a:solidFill>
                <a:schemeClr val="dk2"/>
              </a:solidFill>
              <a:latin typeface="Trebuchet MS"/>
              <a:ea typeface="Trebuchet MS"/>
              <a:cs typeface="Trebuchet MS"/>
              <a:sym typeface="Trebuchet MS"/>
            </a:endParaRPr>
          </a:p>
        </p:txBody>
      </p:sp>
      <p:sp>
        <p:nvSpPr>
          <p:cNvPr id="3" name="Rectangle 2"/>
          <p:cNvSpPr/>
          <p:nvPr/>
        </p:nvSpPr>
        <p:spPr>
          <a:xfrm>
            <a:off x="457200" y="2070048"/>
            <a:ext cx="8386012" cy="4924425"/>
          </a:xfrm>
          <a:prstGeom prst="rect">
            <a:avLst/>
          </a:prstGeom>
        </p:spPr>
        <p:txBody>
          <a:bodyPr wrap="square">
            <a:spAutoFit/>
          </a:bodyPr>
          <a:lstStyle/>
          <a:p>
            <a:r>
              <a:rPr lang="en-US" sz="2800" dirty="0">
                <a:solidFill>
                  <a:srgbClr val="1F497D"/>
                </a:solidFill>
                <a:latin typeface="Georgia" panose="02040502050405020303" pitchFamily="18" charset="0"/>
              </a:rPr>
              <a:t>Requirements of the </a:t>
            </a:r>
            <a:r>
              <a:rPr lang="en-US" sz="2800" dirty="0" err="1">
                <a:solidFill>
                  <a:srgbClr val="1F497D"/>
                </a:solidFill>
                <a:latin typeface="Georgia" panose="02040502050405020303" pitchFamily="18" charset="0"/>
              </a:rPr>
              <a:t>Clery</a:t>
            </a:r>
            <a:r>
              <a:rPr lang="en-US" sz="2800" dirty="0">
                <a:solidFill>
                  <a:srgbClr val="1F497D"/>
                </a:solidFill>
                <a:latin typeface="Georgia" panose="02040502050405020303" pitchFamily="18" charset="0"/>
              </a:rPr>
              <a:t> </a:t>
            </a:r>
            <a:r>
              <a:rPr lang="en-US" sz="2800" dirty="0" smtClean="0">
                <a:solidFill>
                  <a:srgbClr val="1F497D"/>
                </a:solidFill>
                <a:latin typeface="Georgia" panose="02040502050405020303" pitchFamily="18" charset="0"/>
              </a:rPr>
              <a:t>Act:</a:t>
            </a:r>
          </a:p>
          <a:p>
            <a:endParaRPr lang="en-US" sz="1800" dirty="0">
              <a:solidFill>
                <a:srgbClr val="1F497D"/>
              </a:solidFill>
              <a:latin typeface="Georgia" panose="02040502050405020303" pitchFamily="18" charset="0"/>
            </a:endParaRPr>
          </a:p>
          <a:p>
            <a:pPr marL="173038" indent="-173038">
              <a:buFont typeface="Symbol"/>
              <a:buChar char="·"/>
            </a:pPr>
            <a:r>
              <a:rPr lang="en-US" sz="2800" dirty="0" smtClean="0">
                <a:solidFill>
                  <a:srgbClr val="984807"/>
                </a:solidFill>
                <a:latin typeface="Georgia" panose="02040502050405020303" pitchFamily="18" charset="0"/>
              </a:rPr>
              <a:t> </a:t>
            </a:r>
            <a:r>
              <a:rPr lang="en-US" sz="2400" dirty="0">
                <a:solidFill>
                  <a:srgbClr val="984807"/>
                </a:solidFill>
                <a:latin typeface="Georgia" panose="02040502050405020303" pitchFamily="18" charset="0"/>
              </a:rPr>
              <a:t>Disclose, collect, classify and count crime reports and </a:t>
            </a:r>
            <a:r>
              <a:rPr lang="en-US" sz="2400" dirty="0" smtClean="0">
                <a:solidFill>
                  <a:srgbClr val="984807"/>
                </a:solidFill>
                <a:latin typeface="Georgia" panose="02040502050405020303" pitchFamily="18" charset="0"/>
              </a:rPr>
              <a:t>statistics</a:t>
            </a:r>
          </a:p>
          <a:p>
            <a:endParaRPr lang="en-US" sz="2400" dirty="0">
              <a:latin typeface="Georgia" panose="02040502050405020303" pitchFamily="18" charset="0"/>
            </a:endParaRPr>
          </a:p>
          <a:p>
            <a:pPr marL="173038" indent="-173038">
              <a:buFont typeface="Symbol"/>
              <a:buChar char="·"/>
              <a:tabLst>
                <a:tab pos="173038" algn="l"/>
              </a:tabLst>
            </a:pPr>
            <a:r>
              <a:rPr lang="en-US" sz="2400" dirty="0">
                <a:solidFill>
                  <a:srgbClr val="984807"/>
                </a:solidFill>
                <a:latin typeface="Georgia" panose="02040502050405020303" pitchFamily="18" charset="0"/>
              </a:rPr>
              <a:t> Issue Crime Alerts</a:t>
            </a:r>
            <a:r>
              <a:rPr lang="en-US" sz="2400" dirty="0">
                <a:solidFill>
                  <a:srgbClr val="77933C"/>
                </a:solidFill>
                <a:latin typeface="Georgia" panose="02040502050405020303" pitchFamily="18" charset="0"/>
              </a:rPr>
              <a:t> - </a:t>
            </a:r>
            <a:r>
              <a:rPr lang="en-US" sz="2400" dirty="0">
                <a:latin typeface="Georgia" panose="02040502050405020303" pitchFamily="18" charset="0"/>
              </a:rPr>
              <a:t>timely warning for any </a:t>
            </a:r>
            <a:r>
              <a:rPr lang="en-US" sz="2400" dirty="0" err="1">
                <a:latin typeface="Georgia" panose="02040502050405020303" pitchFamily="18" charset="0"/>
              </a:rPr>
              <a:t>Clery</a:t>
            </a:r>
            <a:r>
              <a:rPr lang="en-US" sz="2400" dirty="0">
                <a:latin typeface="Georgia" panose="02040502050405020303" pitchFamily="18" charset="0"/>
              </a:rPr>
              <a:t> Act-specified crime that represents an ongoing threat to the safety of students or </a:t>
            </a:r>
            <a:r>
              <a:rPr lang="en-US" sz="2400" dirty="0" smtClean="0">
                <a:latin typeface="Georgia" panose="02040502050405020303" pitchFamily="18" charset="0"/>
              </a:rPr>
              <a:t>employees</a:t>
            </a:r>
          </a:p>
          <a:p>
            <a:pPr>
              <a:tabLst>
                <a:tab pos="173038" algn="l"/>
              </a:tabLst>
            </a:pPr>
            <a:endParaRPr lang="en-US" sz="2400" dirty="0" smtClean="0">
              <a:latin typeface="Georgia" panose="02040502050405020303" pitchFamily="18" charset="0"/>
            </a:endParaRPr>
          </a:p>
          <a:p>
            <a:pPr marL="173038" indent="-173038">
              <a:buFont typeface="Symbol"/>
              <a:buChar char="·"/>
              <a:tabLst>
                <a:tab pos="111125" algn="l"/>
              </a:tabLst>
            </a:pPr>
            <a:r>
              <a:rPr lang="en-US" sz="2400" dirty="0" smtClean="0">
                <a:solidFill>
                  <a:srgbClr val="984807"/>
                </a:solidFill>
                <a:latin typeface="Georgia" panose="02040502050405020303" pitchFamily="18" charset="0"/>
              </a:rPr>
              <a:t> </a:t>
            </a:r>
            <a:r>
              <a:rPr lang="en-US" sz="2400" dirty="0">
                <a:solidFill>
                  <a:srgbClr val="984807"/>
                </a:solidFill>
                <a:latin typeface="Georgia" panose="02040502050405020303" pitchFamily="18" charset="0"/>
              </a:rPr>
              <a:t>Issue Emergency Notifications </a:t>
            </a:r>
            <a:r>
              <a:rPr lang="en-US" sz="2400" dirty="0">
                <a:latin typeface="Georgia" panose="02040502050405020303" pitchFamily="18" charset="0"/>
              </a:rPr>
              <a:t>upon confirmation of significant emergency or dangerous situation involving immediate threat to health or safety</a:t>
            </a:r>
          </a:p>
          <a:p>
            <a:endParaRPr lang="en-US" sz="2400" dirty="0">
              <a:latin typeface="Georgia" panose="02040502050405020303" pitchFamily="18" charset="0"/>
            </a:endParaRPr>
          </a:p>
        </p:txBody>
      </p:sp>
    </p:spTree>
    <p:extLst>
      <p:ext uri="{BB962C8B-B14F-4D97-AF65-F5344CB8AC3E}">
        <p14:creationId xmlns:p14="http://schemas.microsoft.com/office/powerpoint/2010/main" val="3500878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173704"/>
            <a:ext cx="7760368" cy="4370427"/>
          </a:xfrm>
          <a:prstGeom prst="rect">
            <a:avLst/>
          </a:prstGeom>
        </p:spPr>
        <p:txBody>
          <a:bodyPr wrap="square">
            <a:spAutoFit/>
          </a:bodyPr>
          <a:lstStyle/>
          <a:p>
            <a:r>
              <a:rPr lang="en-US" sz="2400" dirty="0">
                <a:solidFill>
                  <a:srgbClr val="1F497D"/>
                </a:solidFill>
                <a:latin typeface="Georgia" panose="02040502050405020303" pitchFamily="18" charset="0"/>
              </a:rPr>
              <a:t>Requirements of the </a:t>
            </a:r>
            <a:r>
              <a:rPr lang="en-US" sz="2400" dirty="0" err="1">
                <a:solidFill>
                  <a:srgbClr val="1F497D"/>
                </a:solidFill>
                <a:latin typeface="Georgia" panose="02040502050405020303" pitchFamily="18" charset="0"/>
              </a:rPr>
              <a:t>Clery</a:t>
            </a:r>
            <a:r>
              <a:rPr lang="en-US" sz="2400" dirty="0">
                <a:solidFill>
                  <a:srgbClr val="1F497D"/>
                </a:solidFill>
                <a:latin typeface="Georgia" panose="02040502050405020303" pitchFamily="18" charset="0"/>
              </a:rPr>
              <a:t> </a:t>
            </a:r>
            <a:r>
              <a:rPr lang="en-US" sz="2400" dirty="0" smtClean="0">
                <a:solidFill>
                  <a:srgbClr val="1F497D"/>
                </a:solidFill>
                <a:latin typeface="Georgia" panose="02040502050405020303" pitchFamily="18" charset="0"/>
              </a:rPr>
              <a:t>Act (continued):</a:t>
            </a:r>
            <a:endParaRPr lang="en-US" sz="2400" dirty="0">
              <a:solidFill>
                <a:srgbClr val="1F497D"/>
              </a:solidFill>
              <a:latin typeface="Georgia" panose="02040502050405020303" pitchFamily="18" charset="0"/>
            </a:endParaRPr>
          </a:p>
          <a:p>
            <a:endParaRPr lang="en-US" dirty="0" smtClean="0">
              <a:solidFill>
                <a:srgbClr val="984807"/>
              </a:solidFill>
              <a:latin typeface="Georgia" panose="02040502050405020303" pitchFamily="18" charset="0"/>
            </a:endParaRPr>
          </a:p>
          <a:p>
            <a:pPr marL="173038" indent="-173038">
              <a:buFont typeface="Symbol"/>
              <a:buChar char="·"/>
            </a:pPr>
            <a:r>
              <a:rPr lang="en-US" sz="2400" dirty="0" smtClean="0">
                <a:solidFill>
                  <a:srgbClr val="984807"/>
                </a:solidFill>
                <a:latin typeface="Georgia" panose="02040502050405020303" pitchFamily="18" charset="0"/>
              </a:rPr>
              <a:t>Publish an Annual </a:t>
            </a:r>
            <a:r>
              <a:rPr lang="en-US" sz="2400" dirty="0">
                <a:solidFill>
                  <a:srgbClr val="984807"/>
                </a:solidFill>
                <a:latin typeface="Georgia" panose="02040502050405020303" pitchFamily="18" charset="0"/>
              </a:rPr>
              <a:t>Security </a:t>
            </a:r>
            <a:r>
              <a:rPr lang="en-US" sz="2400" dirty="0" smtClean="0">
                <a:solidFill>
                  <a:srgbClr val="984807"/>
                </a:solidFill>
                <a:latin typeface="Georgia" panose="02040502050405020303" pitchFamily="18" charset="0"/>
              </a:rPr>
              <a:t>Report</a:t>
            </a:r>
          </a:p>
          <a:p>
            <a:endParaRPr lang="en-US" sz="2400" dirty="0">
              <a:latin typeface="Georgia" panose="02040502050405020303" pitchFamily="18" charset="0"/>
            </a:endParaRPr>
          </a:p>
          <a:p>
            <a:pPr marL="173038" indent="-173038">
              <a:buFont typeface="Symbol"/>
              <a:buChar char="·"/>
            </a:pPr>
            <a:r>
              <a:rPr lang="en-US" sz="2400" dirty="0">
                <a:solidFill>
                  <a:srgbClr val="984807"/>
                </a:solidFill>
                <a:latin typeface="Georgia" panose="02040502050405020303" pitchFamily="18" charset="0"/>
              </a:rPr>
              <a:t> Submit Crime Statistics </a:t>
            </a:r>
            <a:r>
              <a:rPr lang="en-US" sz="2400" dirty="0">
                <a:latin typeface="Georgia" panose="02040502050405020303" pitchFamily="18" charset="0"/>
              </a:rPr>
              <a:t>to </a:t>
            </a:r>
            <a:r>
              <a:rPr lang="en-US" sz="2400" dirty="0" smtClean="0">
                <a:latin typeface="Georgia" panose="02040502050405020303" pitchFamily="18" charset="0"/>
              </a:rPr>
              <a:t>Department </a:t>
            </a:r>
            <a:r>
              <a:rPr lang="en-US" sz="2400" dirty="0">
                <a:latin typeface="Georgia" panose="02040502050405020303" pitchFamily="18" charset="0"/>
              </a:rPr>
              <a:t>of </a:t>
            </a:r>
            <a:r>
              <a:rPr lang="en-US" sz="2400" dirty="0" smtClean="0">
                <a:latin typeface="Georgia" panose="02040502050405020303" pitchFamily="18" charset="0"/>
              </a:rPr>
              <a:t>Education</a:t>
            </a:r>
          </a:p>
          <a:p>
            <a:endParaRPr lang="en-US" sz="2400" dirty="0">
              <a:latin typeface="Georgia" panose="02040502050405020303" pitchFamily="18" charset="0"/>
            </a:endParaRPr>
          </a:p>
          <a:p>
            <a:pPr marL="173038" indent="-173038">
              <a:buFont typeface="Symbol"/>
              <a:buChar char="·"/>
            </a:pPr>
            <a:r>
              <a:rPr lang="en-US" sz="2400" dirty="0">
                <a:solidFill>
                  <a:srgbClr val="984807"/>
                </a:solidFill>
                <a:latin typeface="Georgia" panose="02040502050405020303" pitchFamily="18" charset="0"/>
              </a:rPr>
              <a:t> Maintain a </a:t>
            </a:r>
            <a:r>
              <a:rPr lang="en-US" sz="2400" dirty="0" smtClean="0">
                <a:solidFill>
                  <a:srgbClr val="984807"/>
                </a:solidFill>
                <a:latin typeface="Georgia" panose="02040502050405020303" pitchFamily="18" charset="0"/>
              </a:rPr>
              <a:t>daily crime log that is publicly </a:t>
            </a:r>
            <a:r>
              <a:rPr lang="en-US" sz="2400" dirty="0">
                <a:solidFill>
                  <a:srgbClr val="984807"/>
                </a:solidFill>
                <a:latin typeface="Georgia" panose="02040502050405020303" pitchFamily="18" charset="0"/>
              </a:rPr>
              <a:t>available </a:t>
            </a:r>
            <a:endParaRPr lang="en-US" sz="2400" dirty="0" smtClean="0">
              <a:solidFill>
                <a:srgbClr val="984807"/>
              </a:solidFill>
              <a:latin typeface="Georgia" panose="02040502050405020303" pitchFamily="18" charset="0"/>
            </a:endParaRPr>
          </a:p>
          <a:p>
            <a:endParaRPr lang="en-US" sz="2400" dirty="0">
              <a:latin typeface="Georgia" panose="02040502050405020303" pitchFamily="18" charset="0"/>
            </a:endParaRPr>
          </a:p>
          <a:p>
            <a:pPr marL="173038" indent="-173038">
              <a:buFont typeface="Symbol"/>
              <a:buChar char="·"/>
            </a:pPr>
            <a:r>
              <a:rPr lang="en-US" sz="2400" dirty="0">
                <a:solidFill>
                  <a:srgbClr val="984807"/>
                </a:solidFill>
                <a:latin typeface="Georgia" panose="02040502050405020303" pitchFamily="18" charset="0"/>
              </a:rPr>
              <a:t> Implement missing student notification </a:t>
            </a:r>
            <a:r>
              <a:rPr lang="en-US" sz="2400" dirty="0" smtClean="0">
                <a:solidFill>
                  <a:srgbClr val="984807"/>
                </a:solidFill>
                <a:latin typeface="Georgia" panose="02040502050405020303" pitchFamily="18" charset="0"/>
              </a:rPr>
              <a:t>procedures</a:t>
            </a:r>
          </a:p>
          <a:p>
            <a:endParaRPr lang="en-US" sz="2400" dirty="0">
              <a:solidFill>
                <a:srgbClr val="984807"/>
              </a:solidFill>
              <a:latin typeface="Georgia" panose="02040502050405020303" pitchFamily="18" charset="0"/>
            </a:endParaRPr>
          </a:p>
          <a:p>
            <a:pPr marL="173038" indent="-173038">
              <a:buFont typeface="Symbol"/>
              <a:buChar char="·"/>
              <a:tabLst>
                <a:tab pos="173038" algn="l"/>
              </a:tabLst>
            </a:pPr>
            <a:r>
              <a:rPr lang="en-US" sz="2400" dirty="0">
                <a:solidFill>
                  <a:srgbClr val="984807"/>
                </a:solidFill>
                <a:latin typeface="Georgia" panose="02040502050405020303" pitchFamily="18" charset="0"/>
              </a:rPr>
              <a:t> Maintain Fire Safety information </a:t>
            </a:r>
            <a:r>
              <a:rPr lang="en-US" sz="2400" dirty="0">
                <a:latin typeface="Georgia" panose="02040502050405020303" pitchFamily="18" charset="0"/>
              </a:rPr>
              <a:t>- including fire log, annual fire report with </a:t>
            </a:r>
            <a:r>
              <a:rPr lang="en-US" sz="2400" dirty="0" smtClean="0">
                <a:latin typeface="Georgia" panose="02040502050405020303" pitchFamily="18" charset="0"/>
              </a:rPr>
              <a:t>statistics, </a:t>
            </a:r>
            <a:r>
              <a:rPr lang="en-US" sz="2400" dirty="0">
                <a:latin typeface="Georgia" panose="02040502050405020303" pitchFamily="18" charset="0"/>
              </a:rPr>
              <a:t>and policy statements</a:t>
            </a:r>
          </a:p>
        </p:txBody>
      </p:sp>
      <p:sp>
        <p:nvSpPr>
          <p:cNvPr id="3" name="Shape 124"/>
          <p:cNvSpPr txBox="1">
            <a:spLocks/>
          </p:cNvSpPr>
          <p:nvPr/>
        </p:nvSpPr>
        <p:spPr>
          <a:xfrm>
            <a:off x="457200" y="1106905"/>
            <a:ext cx="8229600" cy="1066799"/>
          </a:xfrm>
          <a:prstGeom prst="rect">
            <a:avLst/>
          </a:prstGeom>
          <a:noFill/>
          <a:ln>
            <a:noFill/>
          </a:ln>
        </p:spPr>
        <p:txBody>
          <a:bodyPr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buClr>
                <a:schemeClr val="dk2"/>
              </a:buClr>
              <a:buSzPct val="25000"/>
              <a:buFont typeface="Trebuchet MS"/>
              <a:buNone/>
            </a:pPr>
            <a:r>
              <a:rPr lang="en-US" sz="4000" dirty="0" smtClean="0">
                <a:solidFill>
                  <a:schemeClr val="dk2"/>
                </a:solidFill>
                <a:latin typeface="Trebuchet MS"/>
                <a:ea typeface="Trebuchet MS"/>
                <a:cs typeface="Trebuchet MS"/>
                <a:sym typeface="Trebuchet MS"/>
              </a:rPr>
              <a:t>The </a:t>
            </a:r>
            <a:r>
              <a:rPr lang="en-US" sz="4000" dirty="0" err="1" smtClean="0">
                <a:solidFill>
                  <a:schemeClr val="dk2"/>
                </a:solidFill>
                <a:latin typeface="Trebuchet MS"/>
                <a:ea typeface="Trebuchet MS"/>
                <a:cs typeface="Trebuchet MS"/>
                <a:sym typeface="Trebuchet MS"/>
              </a:rPr>
              <a:t>Clery</a:t>
            </a:r>
            <a:r>
              <a:rPr lang="en-US" sz="4000" dirty="0" smtClean="0">
                <a:solidFill>
                  <a:schemeClr val="dk2"/>
                </a:solidFill>
                <a:latin typeface="Trebuchet MS"/>
                <a:ea typeface="Trebuchet MS"/>
                <a:cs typeface="Trebuchet MS"/>
                <a:sym typeface="Trebuchet MS"/>
              </a:rPr>
              <a:t> Act</a:t>
            </a:r>
            <a:endParaRPr lang="en-US" sz="4000" dirty="0">
              <a:solidFill>
                <a:schemeClr val="dk2"/>
              </a:solidFill>
              <a:latin typeface="Trebuchet MS"/>
              <a:ea typeface="Trebuchet MS"/>
              <a:cs typeface="Trebuchet MS"/>
              <a:sym typeface="Trebuchet MS"/>
            </a:endParaRPr>
          </a:p>
        </p:txBody>
      </p:sp>
    </p:spTree>
    <p:extLst>
      <p:ext uri="{BB962C8B-B14F-4D97-AF65-F5344CB8AC3E}">
        <p14:creationId xmlns:p14="http://schemas.microsoft.com/office/powerpoint/2010/main" val="2193648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Why am I involved?</a:t>
            </a:r>
          </a:p>
        </p:txBody>
      </p:sp>
      <p:sp>
        <p:nvSpPr>
          <p:cNvPr id="131" name="Shape 131"/>
          <p:cNvSpPr txBox="1">
            <a:spLocks noGrp="1"/>
          </p:cNvSpPr>
          <p:nvPr>
            <p:ph type="body" idx="1"/>
          </p:nvPr>
        </p:nvSpPr>
        <p:spPr>
          <a:xfrm>
            <a:off x="457200" y="2249424"/>
            <a:ext cx="8229600" cy="4325112"/>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rgbClr val="FF0000"/>
                </a:solidFill>
                <a:latin typeface="Georgia"/>
                <a:ea typeface="Georgia"/>
                <a:cs typeface="Georgia"/>
                <a:sym typeface="Georgia"/>
              </a:rPr>
              <a:t>Many crimes and incidents, especially sexual assaults, are not reported to the police</a:t>
            </a:r>
            <a:r>
              <a:rPr lang="en-US" sz="2800" b="0" i="0" u="none" strike="noStrike" cap="none" dirty="0">
                <a:solidFill>
                  <a:schemeClr val="dk1"/>
                </a:solidFill>
                <a:latin typeface="Georgia"/>
                <a:ea typeface="Georgia"/>
                <a:cs typeface="Georgia"/>
                <a:sym typeface="Georgia"/>
              </a:rPr>
              <a:t>.</a:t>
            </a:r>
          </a:p>
          <a:p>
            <a:pPr marL="0" marR="0" lvl="0" indent="0" algn="l" rtl="0">
              <a:spcBef>
                <a:spcPts val="0"/>
              </a:spcBef>
              <a:spcAft>
                <a:spcPts val="0"/>
              </a:spcAft>
              <a:buNone/>
            </a:pPr>
            <a:endParaRPr dirty="0"/>
          </a:p>
          <a:p>
            <a:pPr marL="365760" marR="0" lvl="0" indent="-264160" algn="l" rtl="0">
              <a:spcBef>
                <a:spcPts val="30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To ensure that students know about dangers on campuses, the </a:t>
            </a:r>
            <a:r>
              <a:rPr lang="en-US" sz="2800" b="0" i="0" u="none" strike="noStrike" cap="none" dirty="0" err="1">
                <a:solidFill>
                  <a:schemeClr val="dk1"/>
                </a:solidFill>
                <a:latin typeface="Georgia"/>
                <a:ea typeface="Georgia"/>
                <a:cs typeface="Georgia"/>
                <a:sym typeface="Georgia"/>
              </a:rPr>
              <a:t>Clery</a:t>
            </a:r>
            <a:r>
              <a:rPr lang="en-US" sz="2800" b="0" i="0" u="none" strike="noStrike" cap="none" dirty="0">
                <a:solidFill>
                  <a:schemeClr val="dk1"/>
                </a:solidFill>
                <a:latin typeface="Georgia"/>
                <a:ea typeface="Georgia"/>
                <a:cs typeface="Georgia"/>
                <a:sym typeface="Georgia"/>
              </a:rPr>
              <a:t> Act requires institutions to gather and publish data from additional Campus Security Authorities.</a:t>
            </a:r>
          </a:p>
          <a:p>
            <a:pPr marL="0" marR="0" lvl="0" indent="0" algn="l" rtl="0">
              <a:spcBef>
                <a:spcPts val="300"/>
              </a:spcBef>
              <a:spcAft>
                <a:spcPts val="0"/>
              </a:spcAft>
              <a:buNone/>
            </a:pPr>
            <a:r>
              <a:rPr lang="en-US" sz="2800" b="0" i="0" u="none" strike="noStrike" cap="none" dirty="0">
                <a:solidFill>
                  <a:schemeClr val="dk1"/>
                </a:solidFill>
                <a:latin typeface="Georgia"/>
                <a:ea typeface="Georgia"/>
                <a:cs typeface="Georgia"/>
                <a:sym typeface="Georgia"/>
              </a:rPr>
              <a:t> </a:t>
            </a:r>
          </a:p>
          <a:p>
            <a:pPr marL="365760" marR="0" lvl="0" indent="-264160" algn="l" rtl="0">
              <a:spcBef>
                <a:spcPts val="300"/>
              </a:spcBef>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That’s where you come in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1">
                                            <p:txEl>
                                              <p:pRg st="0" end="0"/>
                                            </p:txEl>
                                          </p:spTgt>
                                        </p:tgtEl>
                                        <p:attrNameLst>
                                          <p:attrName>style.visibility</p:attrName>
                                        </p:attrNameLst>
                                      </p:cBhvr>
                                      <p:to>
                                        <p:strVal val="visible"/>
                                      </p:to>
                                    </p:set>
                                    <p:anim calcmode="lin" valueType="num">
                                      <p:cBhvr additive="base">
                                        <p:cTn id="7" dur="500"/>
                                        <p:tgtEl>
                                          <p:spTgt spid="1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31">
                                            <p:txEl>
                                              <p:pRg st="1" end="1"/>
                                            </p:txEl>
                                          </p:spTgt>
                                        </p:tgtEl>
                                        <p:attrNameLst>
                                          <p:attrName>style.visibility</p:attrName>
                                        </p:attrNameLst>
                                      </p:cBhvr>
                                      <p:to>
                                        <p:strVal val="visible"/>
                                      </p:to>
                                    </p:set>
                                    <p:anim calcmode="lin" valueType="num">
                                      <p:cBhvr additive="base">
                                        <p:cTn id="12" dur="500"/>
                                        <p:tgtEl>
                                          <p:spTgt spid="13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1">
                                            <p:txEl>
                                              <p:pRg st="2" end="2"/>
                                            </p:txEl>
                                          </p:spTgt>
                                        </p:tgtEl>
                                        <p:attrNameLst>
                                          <p:attrName>style.visibility</p:attrName>
                                        </p:attrNameLst>
                                      </p:cBhvr>
                                      <p:to>
                                        <p:strVal val="visible"/>
                                      </p:to>
                                    </p:set>
                                    <p:anim calcmode="lin" valueType="num">
                                      <p:cBhvr additive="base">
                                        <p:cTn id="17" dur="500"/>
                                        <p:tgtEl>
                                          <p:spTgt spid="13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31">
                                            <p:txEl>
                                              <p:pRg st="3" end="3"/>
                                            </p:txEl>
                                          </p:spTgt>
                                        </p:tgtEl>
                                        <p:attrNameLst>
                                          <p:attrName>style.visibility</p:attrName>
                                        </p:attrNameLst>
                                      </p:cBhvr>
                                      <p:to>
                                        <p:strVal val="visible"/>
                                      </p:to>
                                    </p:set>
                                    <p:anim calcmode="lin" valueType="num">
                                      <p:cBhvr additive="base">
                                        <p:cTn id="22" dur="500"/>
                                        <p:tgtEl>
                                          <p:spTgt spid="13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31">
                                            <p:txEl>
                                              <p:pRg st="4" end="4"/>
                                            </p:txEl>
                                          </p:spTgt>
                                        </p:tgtEl>
                                        <p:attrNameLst>
                                          <p:attrName>style.visibility</p:attrName>
                                        </p:attrNameLst>
                                      </p:cBhvr>
                                      <p:to>
                                        <p:strVal val="visible"/>
                                      </p:to>
                                    </p:set>
                                    <p:anim calcmode="lin" valueType="num">
                                      <p:cBhvr additive="base">
                                        <p:cTn id="27" dur="500"/>
                                        <p:tgtEl>
                                          <p:spTgt spid="13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1143000"/>
            <a:ext cx="8229600" cy="10667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Trebuchet MS"/>
              <a:buNone/>
            </a:pPr>
            <a:r>
              <a:rPr lang="en-US" sz="4000" b="0" i="0" u="none" strike="noStrike" cap="none">
                <a:solidFill>
                  <a:schemeClr val="dk2"/>
                </a:solidFill>
                <a:latin typeface="Trebuchet MS"/>
                <a:ea typeface="Trebuchet MS"/>
                <a:cs typeface="Trebuchet MS"/>
                <a:sym typeface="Trebuchet MS"/>
              </a:rPr>
              <a:t>What makes me a Campus Security Autho</a:t>
            </a:r>
            <a:r>
              <a:rPr lang="en-US"/>
              <a:t>rity</a:t>
            </a:r>
            <a:r>
              <a:rPr lang="en-US" sz="4000" b="0" i="0" u="none" strike="noStrike" cap="none">
                <a:solidFill>
                  <a:schemeClr val="dk2"/>
                </a:solidFill>
                <a:latin typeface="Trebuchet MS"/>
                <a:ea typeface="Trebuchet MS"/>
                <a:cs typeface="Trebuchet MS"/>
                <a:sym typeface="Trebuchet MS"/>
              </a:rPr>
              <a:t>?</a:t>
            </a:r>
          </a:p>
        </p:txBody>
      </p:sp>
      <p:sp>
        <p:nvSpPr>
          <p:cNvPr id="137" name="Shape 137"/>
          <p:cNvSpPr txBox="1">
            <a:spLocks noGrp="1"/>
          </p:cNvSpPr>
          <p:nvPr>
            <p:ph type="body" idx="1"/>
          </p:nvPr>
        </p:nvSpPr>
        <p:spPr>
          <a:xfrm>
            <a:off x="457200" y="2393725"/>
            <a:ext cx="8229600" cy="4180800"/>
          </a:xfrm>
          <a:prstGeom prst="rect">
            <a:avLst/>
          </a:prstGeom>
          <a:noFill/>
          <a:ln>
            <a:noFill/>
          </a:ln>
        </p:spPr>
        <p:txBody>
          <a:bodyPr lIns="91425" tIns="45700" rIns="91425" bIns="45700" anchor="t" anchorCtr="0">
            <a:noAutofit/>
          </a:bodyPr>
          <a:lstStyle/>
          <a:p>
            <a:pPr marL="365760" marR="0" lvl="0" indent="-264160" algn="l" rtl="0">
              <a:spcBef>
                <a:spcPts val="0"/>
              </a:spcBef>
              <a:spcAft>
                <a:spcPts val="0"/>
              </a:spcAft>
              <a:buClr>
                <a:schemeClr val="accent3"/>
              </a:buClr>
              <a:buSzPct val="100000"/>
              <a:buFont typeface="Georgia"/>
              <a:buChar char="•"/>
            </a:pPr>
            <a:r>
              <a:rPr lang="en-US" sz="2800" b="0" i="0" u="none" strike="noStrike" cap="none" dirty="0">
                <a:solidFill>
                  <a:schemeClr val="dk1"/>
                </a:solidFill>
                <a:latin typeface="Georgia"/>
                <a:ea typeface="Georgia"/>
                <a:cs typeface="Georgia"/>
                <a:sym typeface="Georgia"/>
              </a:rPr>
              <a:t>Four categories </a:t>
            </a:r>
            <a:r>
              <a:rPr lang="en-US" sz="2800" b="0" i="0" u="none" strike="noStrike" cap="none" dirty="0" smtClean="0">
                <a:solidFill>
                  <a:schemeClr val="dk1"/>
                </a:solidFill>
                <a:latin typeface="Georgia"/>
                <a:ea typeface="Georgia"/>
                <a:cs typeface="Georgia"/>
                <a:sym typeface="Georgia"/>
              </a:rPr>
              <a:t>(or persons) of a CSA:</a:t>
            </a:r>
            <a:endParaRPr lang="en-US" sz="2800" b="0" i="0" u="none" strike="noStrike" cap="none" dirty="0">
              <a:solidFill>
                <a:schemeClr val="dk1"/>
              </a:solidFill>
              <a:latin typeface="Georgia"/>
              <a:ea typeface="Georgia"/>
              <a:cs typeface="Georgia"/>
              <a:sym typeface="Georgia"/>
            </a:endParaRPr>
          </a:p>
          <a:p>
            <a:pPr marL="0" marR="0" lvl="0" indent="0" algn="l" rtl="0">
              <a:spcBef>
                <a:spcPts val="0"/>
              </a:spcBef>
              <a:spcAft>
                <a:spcPts val="0"/>
              </a:spcAft>
              <a:buNone/>
            </a:pPr>
            <a:endParaRPr dirty="0"/>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accent2"/>
                </a:solidFill>
                <a:latin typeface="Georgia"/>
                <a:ea typeface="Georgia"/>
                <a:cs typeface="Georgia"/>
                <a:sym typeface="Georgia"/>
              </a:rPr>
              <a:t>Campus Police Departments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accent2"/>
                </a:solidFill>
                <a:latin typeface="Georgia"/>
                <a:ea typeface="Georgia"/>
                <a:cs typeface="Georgia"/>
                <a:sym typeface="Georgia"/>
              </a:rPr>
              <a:t>Individuals with </a:t>
            </a:r>
            <a:r>
              <a:rPr lang="en-US" dirty="0"/>
              <a:t>c</a:t>
            </a:r>
            <a:r>
              <a:rPr lang="en-US" sz="2600" b="0" i="0" u="none" strike="noStrike" cap="none" dirty="0">
                <a:solidFill>
                  <a:schemeClr val="accent2"/>
                </a:solidFill>
                <a:latin typeface="Georgia"/>
                <a:ea typeface="Georgia"/>
                <a:cs typeface="Georgia"/>
                <a:sym typeface="Georgia"/>
              </a:rPr>
              <a:t>ampus </a:t>
            </a:r>
            <a:r>
              <a:rPr lang="en-US" dirty="0"/>
              <a:t>s</a:t>
            </a:r>
            <a:r>
              <a:rPr lang="en-US" sz="2600" b="0" i="0" u="none" strike="noStrike" cap="none" dirty="0">
                <a:solidFill>
                  <a:schemeClr val="accent2"/>
                </a:solidFill>
                <a:latin typeface="Georgia"/>
                <a:ea typeface="Georgia"/>
                <a:cs typeface="Georgia"/>
                <a:sym typeface="Georgia"/>
              </a:rPr>
              <a:t>ecurity </a:t>
            </a:r>
            <a:r>
              <a:rPr lang="en-US" dirty="0"/>
              <a:t>r</a:t>
            </a:r>
            <a:r>
              <a:rPr lang="en-US" sz="2600" b="0" i="0" u="none" strike="noStrike" cap="none" dirty="0">
                <a:solidFill>
                  <a:schemeClr val="accent2"/>
                </a:solidFill>
                <a:latin typeface="Georgia"/>
                <a:ea typeface="Georgia"/>
                <a:cs typeface="Georgia"/>
                <a:sym typeface="Georgia"/>
              </a:rPr>
              <a:t>esponsibilities </a:t>
            </a:r>
          </a:p>
          <a:p>
            <a:pPr marL="658368" marR="0" lvl="1" indent="-251968" algn="l" rtl="0">
              <a:spcBef>
                <a:spcPts val="300"/>
              </a:spcBef>
              <a:spcAft>
                <a:spcPts val="0"/>
              </a:spcAft>
              <a:buClr>
                <a:schemeClr val="accent2"/>
              </a:buClr>
              <a:buSzPct val="100000"/>
              <a:buFont typeface="Georgia"/>
              <a:buChar char="▫"/>
            </a:pPr>
            <a:r>
              <a:rPr lang="en-US" sz="2600" b="0" i="0" u="none" strike="noStrike" cap="none" dirty="0">
                <a:solidFill>
                  <a:schemeClr val="accent2"/>
                </a:solidFill>
                <a:latin typeface="Georgia"/>
                <a:ea typeface="Georgia"/>
                <a:cs typeface="Georgia"/>
                <a:sym typeface="Georgia"/>
              </a:rPr>
              <a:t>Individuals designated by the campus</a:t>
            </a:r>
          </a:p>
          <a:p>
            <a:pPr marL="658368" marR="0" lvl="1" indent="-251968" algn="l" rtl="0">
              <a:spcBef>
                <a:spcPts val="300"/>
              </a:spcBef>
              <a:buClr>
                <a:schemeClr val="accent2"/>
              </a:buClr>
              <a:buSzPct val="100000"/>
              <a:buFont typeface="Georgia"/>
              <a:buChar char="▫"/>
            </a:pPr>
            <a:r>
              <a:rPr lang="en-US" sz="2600" b="0" i="0" u="none" strike="noStrike" cap="none" dirty="0">
                <a:solidFill>
                  <a:schemeClr val="accent2"/>
                </a:solidFill>
                <a:latin typeface="Georgia"/>
                <a:ea typeface="Georgia"/>
                <a:cs typeface="Georgia"/>
                <a:sym typeface="Georgia"/>
              </a:rPr>
              <a:t>Officials with significant responsibility for Student and Campus Activities who are LIKELY to receive complaints from a victim of crime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7">
                                            <p:txEl>
                                              <p:pRg st="0" end="0"/>
                                            </p:txEl>
                                          </p:spTgt>
                                        </p:tgtEl>
                                        <p:attrNameLst>
                                          <p:attrName>style.visibility</p:attrName>
                                        </p:attrNameLst>
                                      </p:cBhvr>
                                      <p:to>
                                        <p:strVal val="visible"/>
                                      </p:to>
                                    </p:set>
                                    <p:anim calcmode="lin" valueType="num">
                                      <p:cBhvr additive="base">
                                        <p:cTn id="7" dur="500"/>
                                        <p:tgtEl>
                                          <p:spTgt spid="13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37">
                                            <p:txEl>
                                              <p:pRg st="2" end="2"/>
                                            </p:txEl>
                                          </p:spTgt>
                                        </p:tgtEl>
                                        <p:attrNameLst>
                                          <p:attrName>style.visibility</p:attrName>
                                        </p:attrNameLst>
                                      </p:cBhvr>
                                      <p:to>
                                        <p:strVal val="visible"/>
                                      </p:to>
                                    </p:set>
                                    <p:anim calcmode="lin" valueType="num">
                                      <p:cBhvr additive="base">
                                        <p:cTn id="12" dur="500"/>
                                        <p:tgtEl>
                                          <p:spTgt spid="13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7">
                                            <p:txEl>
                                              <p:pRg st="3" end="3"/>
                                            </p:txEl>
                                          </p:spTgt>
                                        </p:tgtEl>
                                        <p:attrNameLst>
                                          <p:attrName>style.visibility</p:attrName>
                                        </p:attrNameLst>
                                      </p:cBhvr>
                                      <p:to>
                                        <p:strVal val="visible"/>
                                      </p:to>
                                    </p:set>
                                    <p:anim calcmode="lin" valueType="num">
                                      <p:cBhvr additive="base">
                                        <p:cTn id="17" dur="500"/>
                                        <p:tgtEl>
                                          <p:spTgt spid="13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37">
                                            <p:txEl>
                                              <p:pRg st="4" end="4"/>
                                            </p:txEl>
                                          </p:spTgt>
                                        </p:tgtEl>
                                        <p:attrNameLst>
                                          <p:attrName>style.visibility</p:attrName>
                                        </p:attrNameLst>
                                      </p:cBhvr>
                                      <p:to>
                                        <p:strVal val="visible"/>
                                      </p:to>
                                    </p:set>
                                    <p:anim calcmode="lin" valueType="num">
                                      <p:cBhvr additive="base">
                                        <p:cTn id="22" dur="500"/>
                                        <p:tgtEl>
                                          <p:spTgt spid="13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37">
                                            <p:txEl>
                                              <p:pRg st="5" end="5"/>
                                            </p:txEl>
                                          </p:spTgt>
                                        </p:tgtEl>
                                        <p:attrNameLst>
                                          <p:attrName>style.visibility</p:attrName>
                                        </p:attrNameLst>
                                      </p:cBhvr>
                                      <p:to>
                                        <p:strVal val="visible"/>
                                      </p:to>
                                    </p:set>
                                    <p:anim calcmode="lin" valueType="num">
                                      <p:cBhvr additive="base">
                                        <p:cTn id="27" dur="500"/>
                                        <p:tgtEl>
                                          <p:spTgt spid="13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rban">
  <a:themeElements>
    <a:clrScheme name="Urban">
      <a:dk1>
        <a:srgbClr val="000000"/>
      </a:dk1>
      <a:lt1>
        <a:srgbClr val="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1091</TotalTime>
  <Words>1959</Words>
  <Application>Microsoft Office PowerPoint</Application>
  <PresentationFormat>On-screen Show (4:3)</PresentationFormat>
  <Paragraphs>277</Paragraphs>
  <Slides>40</Slides>
  <Notes>33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Adobe Gothic Std B</vt:lpstr>
      <vt:lpstr>Arial</vt:lpstr>
      <vt:lpstr>Calibri</vt:lpstr>
      <vt:lpstr>Georgia</vt:lpstr>
      <vt:lpstr>Noto Sans Symbols</vt:lpstr>
      <vt:lpstr>Symbol</vt:lpstr>
      <vt:lpstr>Times New Roman</vt:lpstr>
      <vt:lpstr>Trebuchet MS</vt:lpstr>
      <vt:lpstr>Urban</vt:lpstr>
      <vt:lpstr>Grayson College Campus Security Authority Training </vt:lpstr>
      <vt:lpstr>The Disclosure of campus security policy &amp; crime statistics act</vt:lpstr>
      <vt:lpstr>The Clery Act</vt:lpstr>
      <vt:lpstr>PowerPoint Presentation</vt:lpstr>
      <vt:lpstr>PowerPoint Presentation</vt:lpstr>
      <vt:lpstr>PowerPoint Presentation</vt:lpstr>
      <vt:lpstr>PowerPoint Presentation</vt:lpstr>
      <vt:lpstr>Why am I involved?</vt:lpstr>
      <vt:lpstr>What makes me a Campus Security Authority?</vt:lpstr>
      <vt:lpstr>Category 1: Campus Police Departments</vt:lpstr>
      <vt:lpstr>Category 2: Individuals with Campus Security Responsibilities </vt:lpstr>
      <vt:lpstr>Category 3: Individuals Designated by Grayson College</vt:lpstr>
      <vt:lpstr> Category 4: Officials with Significant Responsibility for Student &amp; Campus Activities  </vt:lpstr>
      <vt:lpstr>CSA’s Primary Responsibility is:</vt:lpstr>
      <vt:lpstr> You DO NOT have to report if: </vt:lpstr>
      <vt:lpstr>Confidential Reporting </vt:lpstr>
      <vt:lpstr>My Job</vt:lpstr>
      <vt:lpstr>What do I have to do?</vt:lpstr>
      <vt:lpstr>What Crimes must I report?</vt:lpstr>
      <vt:lpstr>PowerPoint Presentation</vt:lpstr>
      <vt:lpstr>PowerPoint Presentation</vt:lpstr>
      <vt:lpstr>Timing is (almost) everything!</vt:lpstr>
      <vt:lpstr>Location, Location, Location</vt:lpstr>
      <vt:lpstr>Applicability </vt:lpstr>
      <vt:lpstr>Just get the facts!</vt:lpstr>
      <vt:lpstr>Just the facts!</vt:lpstr>
      <vt:lpstr>Offer Help </vt:lpstr>
      <vt:lpstr>Completing the Report</vt:lpstr>
      <vt:lpstr>What information to obtain</vt:lpstr>
      <vt:lpstr>Find out the Following in all cases</vt:lpstr>
      <vt:lpstr>PowerPoint Presentation</vt:lpstr>
      <vt:lpstr>Key things to know</vt:lpstr>
      <vt:lpstr>Key things to know </vt:lpstr>
      <vt:lpstr>Key things to know </vt:lpstr>
      <vt:lpstr>Key things to know </vt:lpstr>
      <vt:lpstr>Key things to know </vt:lpstr>
      <vt:lpstr>Key things to know </vt:lpstr>
      <vt:lpstr>Hate Crimes</vt:lpstr>
      <vt:lpstr>Liquor, drugs, weapons law violations </vt:lpstr>
      <vt:lpstr>REMEMBER!!!!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Grayson College Campus Security Authority Training</dc:title>
  <dc:creator>Andrew MacPherson</dc:creator>
  <cp:lastModifiedBy>Andrew MacPherson</cp:lastModifiedBy>
  <cp:revision>25</cp:revision>
  <dcterms:modified xsi:type="dcterms:W3CDTF">2017-01-09T18:38:37Z</dcterms:modified>
</cp:coreProperties>
</file>